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7" r:id="rId12"/>
    <p:sldId id="289" r:id="rId13"/>
    <p:sldId id="288" r:id="rId14"/>
    <p:sldId id="267" r:id="rId15"/>
    <p:sldId id="281" r:id="rId16"/>
    <p:sldId id="282" r:id="rId17"/>
    <p:sldId id="283" r:id="rId18"/>
    <p:sldId id="275" r:id="rId19"/>
    <p:sldId id="276" r:id="rId20"/>
    <p:sldId id="277" r:id="rId21"/>
    <p:sldId id="278" r:id="rId22"/>
    <p:sldId id="279" r:id="rId23"/>
    <p:sldId id="280" r:id="rId24"/>
    <p:sldId id="285" r:id="rId25"/>
    <p:sldId id="286" r:id="rId26"/>
    <p:sldId id="268" r:id="rId27"/>
    <p:sldId id="270" r:id="rId28"/>
    <p:sldId id="271" r:id="rId29"/>
    <p:sldId id="272" r:id="rId30"/>
    <p:sldId id="273" r:id="rId31"/>
    <p:sldId id="274" r:id="rId32"/>
  </p:sldIdLst>
  <p:sldSz cx="16256000" cy="9144000"/>
  <p:notesSz cx="9144000" cy="16256000"/>
  <p:embeddedFontLst>
    <p:embeddedFont>
      <p:font typeface="MiSans" pitchFamily="50" charset="-122"/>
      <p:regular r:id="rId34"/>
    </p:embeddedFont>
    <p:embeddedFont>
      <p:font typeface="Source Code Pro" panose="020B0509030403020204" pitchFamily="49" charset="0"/>
      <p:regular r:id="rId35"/>
      <p:bold r:id="rId36"/>
      <p:italic r:id="rId37"/>
      <p:boldItalic r:id="rId38"/>
    </p:embeddedFont>
    <p:embeddedFont>
      <p:font typeface="等线" panose="02010600030101010101" pitchFamily="2" charset="-122"/>
      <p:regular r:id="rId39"/>
      <p:bold r:id="rId40"/>
    </p:embeddedFont>
    <p:embeddedFont>
      <p:font typeface="微软雅黑" panose="020B0503020204020204" pitchFamily="34" charset="-122"/>
      <p:regular r:id="rId41"/>
      <p:bold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772" autoAdjust="0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86" y="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45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48A1E-A3C4-8E52-2015-BA219678A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5DE5F4-83EB-F04F-1496-5B7AF52E6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6BBCC-23F1-1228-B0CE-EACAB1BB3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1685C-0969-9999-4561-D8B7AA5A5A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476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4691E-F73A-2E87-706B-04989C1A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C5AF5-771E-92D1-E7C8-6BC1EA47F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1D74EB-280D-C2CD-349B-2840C3E95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AE4A1-1A9F-4978-41EE-6446D8ADBD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89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4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unsplash.com/2aa8064bbf38ab2f1d39e48e0ced8ef36321f547"/>
          <p:cNvPicPr>
            <a:picLocks noChangeAspect="1"/>
          </p:cNvPicPr>
          <p:nvPr/>
        </p:nvPicPr>
        <p:blipFill>
          <a:blip r:embed="rId3">
            <a:alphaModFix amt="40000"/>
          </a:blip>
          <a:srcRect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85000"/>
                </a:srgbClr>
              </a:gs>
              <a:gs pos="100000">
                <a:srgbClr val="4FD1C5">
                  <a:alpha val="2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514350"/>
            <a:ext cx="2120900" cy="520700"/>
          </a:xfrm>
          <a:custGeom>
            <a:avLst/>
            <a:gdLst/>
            <a:ahLst/>
            <a:cxnLst/>
            <a:rect l="l" t="t" r="r" b="b"/>
            <a:pathLst>
              <a:path w="2120900" h="520700">
                <a:moveTo>
                  <a:pt x="50799" y="0"/>
                </a:moveTo>
                <a:lnTo>
                  <a:pt x="2070101" y="0"/>
                </a:lnTo>
                <a:cubicBezTo>
                  <a:pt x="2098156" y="0"/>
                  <a:pt x="2120900" y="22744"/>
                  <a:pt x="2120900" y="50799"/>
                </a:cubicBezTo>
                <a:lnTo>
                  <a:pt x="2120900" y="469901"/>
                </a:lnTo>
                <a:cubicBezTo>
                  <a:pt x="2120900" y="497956"/>
                  <a:pt x="2098156" y="520700"/>
                  <a:pt x="2070101" y="520700"/>
                </a:cubicBezTo>
                <a:lnTo>
                  <a:pt x="50799" y="520700"/>
                </a:lnTo>
                <a:cubicBezTo>
                  <a:pt x="22744" y="520700"/>
                  <a:pt x="0" y="497956"/>
                  <a:pt x="0" y="4699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723900" y="622300"/>
            <a:ext cx="1803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软件工程课程设计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4384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个人收支管理系统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388620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43434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 Revenue and Expenditure Management System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4953000"/>
            <a:ext cx="153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中国计量大学 · 信息工程学院 · 23计算机2班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54038" y="75057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70442" y="110728"/>
                  <a:pt x="46434" y="86721"/>
                  <a:pt x="46434" y="57150"/>
                </a:cubicBezTo>
                <a:cubicBezTo>
                  <a:pt x="46434" y="27579"/>
                  <a:pt x="70442" y="3572"/>
                  <a:pt x="100012" y="3572"/>
                </a:cubicBezTo>
                <a:cubicBezTo>
                  <a:pt x="129583" y="3572"/>
                  <a:pt x="153591" y="27579"/>
                  <a:pt x="153591" y="57150"/>
                </a:cubicBezTo>
                <a:cubicBezTo>
                  <a:pt x="153591" y="86721"/>
                  <a:pt x="129583" y="110728"/>
                  <a:pt x="100013" y="110728"/>
                </a:cubicBezTo>
                <a:close/>
                <a:moveTo>
                  <a:pt x="86395" y="135731"/>
                </a:moveTo>
                <a:lnTo>
                  <a:pt x="113630" y="135731"/>
                </a:lnTo>
                <a:cubicBezTo>
                  <a:pt x="117961" y="135731"/>
                  <a:pt x="121444" y="139214"/>
                  <a:pt x="121444" y="143545"/>
                </a:cubicBezTo>
                <a:cubicBezTo>
                  <a:pt x="121444" y="145420"/>
                  <a:pt x="120774" y="147206"/>
                  <a:pt x="119569" y="148635"/>
                </a:cubicBezTo>
                <a:lnTo>
                  <a:pt x="107335" y="162922"/>
                </a:lnTo>
                <a:lnTo>
                  <a:pt x="121176" y="214313"/>
                </a:lnTo>
                <a:lnTo>
                  <a:pt x="121444" y="214313"/>
                </a:lnTo>
                <a:lnTo>
                  <a:pt x="136892" y="152474"/>
                </a:lnTo>
                <a:cubicBezTo>
                  <a:pt x="137874" y="148590"/>
                  <a:pt x="141848" y="146224"/>
                  <a:pt x="145599" y="147652"/>
                </a:cubicBezTo>
                <a:cubicBezTo>
                  <a:pt x="173236" y="158189"/>
                  <a:pt x="192881" y="184978"/>
                  <a:pt x="192881" y="216322"/>
                </a:cubicBezTo>
                <a:cubicBezTo>
                  <a:pt x="192881" y="223064"/>
                  <a:pt x="187389" y="228555"/>
                  <a:pt x="180648" y="228555"/>
                </a:cubicBezTo>
                <a:lnTo>
                  <a:pt x="19377" y="228600"/>
                </a:lnTo>
                <a:cubicBezTo>
                  <a:pt x="12636" y="228600"/>
                  <a:pt x="7144" y="223108"/>
                  <a:pt x="7144" y="216366"/>
                </a:cubicBezTo>
                <a:cubicBezTo>
                  <a:pt x="7144" y="185023"/>
                  <a:pt x="26789" y="158234"/>
                  <a:pt x="54426" y="147697"/>
                </a:cubicBezTo>
                <a:cubicBezTo>
                  <a:pt x="58177" y="146268"/>
                  <a:pt x="62151" y="148635"/>
                  <a:pt x="63133" y="152519"/>
                </a:cubicBezTo>
                <a:lnTo>
                  <a:pt x="78581" y="214357"/>
                </a:lnTo>
                <a:lnTo>
                  <a:pt x="78849" y="214357"/>
                </a:lnTo>
                <a:lnTo>
                  <a:pt x="92690" y="162967"/>
                </a:lnTo>
                <a:lnTo>
                  <a:pt x="80456" y="148679"/>
                </a:lnTo>
                <a:cubicBezTo>
                  <a:pt x="79251" y="147251"/>
                  <a:pt x="78581" y="145465"/>
                  <a:pt x="78581" y="143589"/>
                </a:cubicBezTo>
                <a:cubicBezTo>
                  <a:pt x="78581" y="139258"/>
                  <a:pt x="82064" y="135776"/>
                  <a:pt x="86395" y="13577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946150" y="7315200"/>
            <a:ext cx="77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组长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46150" y="756920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11175" y="82169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946150" y="8026400"/>
            <a:ext cx="3035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组员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46150" y="8280400"/>
            <a:ext cx="306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 华慈凯 张响亮 何周烨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1474839"/>
            <a:ext cx="4329471" cy="7099300"/>
          </a:xfrm>
          <a:custGeom>
            <a:avLst/>
            <a:gdLst/>
            <a:ahLst/>
            <a:cxnLst/>
            <a:rect l="l" t="t" r="r" b="b"/>
            <a:pathLst>
              <a:path w="11353800" h="6578600">
                <a:moveTo>
                  <a:pt x="101574" y="0"/>
                </a:moveTo>
                <a:lnTo>
                  <a:pt x="11252226" y="0"/>
                </a:lnTo>
                <a:cubicBezTo>
                  <a:pt x="11308324" y="0"/>
                  <a:pt x="11353800" y="45476"/>
                  <a:pt x="11353800" y="101574"/>
                </a:cubicBezTo>
                <a:lnTo>
                  <a:pt x="11353800" y="6477026"/>
                </a:lnTo>
                <a:cubicBezTo>
                  <a:pt x="11353800" y="6533124"/>
                  <a:pt x="11308324" y="6578600"/>
                  <a:pt x="11252226" y="6578600"/>
                </a:cubicBezTo>
                <a:lnTo>
                  <a:pt x="101574" y="6578600"/>
                </a:lnTo>
                <a:cubicBezTo>
                  <a:pt x="45476" y="6578600"/>
                  <a:pt x="0" y="6533124"/>
                  <a:pt x="0" y="6477026"/>
                </a:cubicBezTo>
                <a:lnTo>
                  <a:pt x="0" y="101574"/>
                </a:lnTo>
                <a:cubicBezTo>
                  <a:pt x="0" y="45476"/>
                  <a:pt x="45476" y="0"/>
                  <a:pt x="10157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790268" y="171750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28575"/>
                </a:moveTo>
                <a:cubicBezTo>
                  <a:pt x="85725" y="20672"/>
                  <a:pt x="92110" y="14288"/>
                  <a:pt x="100013" y="14288"/>
                </a:cubicBez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125016" y="71438"/>
                </a:lnTo>
                <a:lnTo>
                  <a:pt x="125016" y="100013"/>
                </a:lnTo>
                <a:lnTo>
                  <a:pt x="178594" y="100013"/>
                </a:lnTo>
                <a:cubicBezTo>
                  <a:pt x="196364" y="100013"/>
                  <a:pt x="210741" y="114389"/>
                  <a:pt x="210741" y="132159"/>
                </a:cubicBezTo>
                <a:lnTo>
                  <a:pt x="210741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185738" y="214313"/>
                </a:lnTo>
                <a:cubicBezTo>
                  <a:pt x="177835" y="214313"/>
                  <a:pt x="171450" y="207928"/>
                  <a:pt x="171450" y="200025"/>
                </a:cubicBezTo>
                <a:lnTo>
                  <a:pt x="171450" y="171450"/>
                </a:lnTo>
                <a:cubicBezTo>
                  <a:pt x="171450" y="163547"/>
                  <a:pt x="177835" y="157163"/>
                  <a:pt x="185738" y="157163"/>
                </a:cubicBezTo>
                <a:lnTo>
                  <a:pt x="189309" y="157163"/>
                </a:lnTo>
                <a:lnTo>
                  <a:pt x="189309" y="132159"/>
                </a:lnTo>
                <a:cubicBezTo>
                  <a:pt x="189309" y="126221"/>
                  <a:pt x="184532" y="121444"/>
                  <a:pt x="178594" y="121444"/>
                </a:cubicBezTo>
                <a:lnTo>
                  <a:pt x="125016" y="121444"/>
                </a:lnTo>
                <a:lnTo>
                  <a:pt x="125016" y="157163"/>
                </a:lnTo>
                <a:lnTo>
                  <a:pt x="128588" y="157163"/>
                </a:lnTo>
                <a:cubicBezTo>
                  <a:pt x="136490" y="157163"/>
                  <a:pt x="142875" y="163547"/>
                  <a:pt x="142875" y="171450"/>
                </a:cubicBezTo>
                <a:lnTo>
                  <a:pt x="142875" y="200025"/>
                </a:lnTo>
                <a:cubicBezTo>
                  <a:pt x="142875" y="207928"/>
                  <a:pt x="136490" y="214313"/>
                  <a:pt x="128588" y="214313"/>
                </a:cubicBezTo>
                <a:lnTo>
                  <a:pt x="100013" y="214313"/>
                </a:lnTo>
                <a:cubicBezTo>
                  <a:pt x="92110" y="214313"/>
                  <a:pt x="85725" y="207928"/>
                  <a:pt x="85725" y="200025"/>
                </a:cubicBezTo>
                <a:lnTo>
                  <a:pt x="85725" y="171450"/>
                </a:lnTo>
                <a:cubicBezTo>
                  <a:pt x="85725" y="163547"/>
                  <a:pt x="92110" y="157163"/>
                  <a:pt x="100013" y="157163"/>
                </a:cubicBezTo>
                <a:lnTo>
                  <a:pt x="103584" y="157163"/>
                </a:lnTo>
                <a:lnTo>
                  <a:pt x="103584" y="121444"/>
                </a:lnTo>
                <a:lnTo>
                  <a:pt x="50006" y="121444"/>
                </a:lnTo>
                <a:cubicBezTo>
                  <a:pt x="44068" y="121444"/>
                  <a:pt x="39291" y="126221"/>
                  <a:pt x="39291" y="132159"/>
                </a:cubicBezTo>
                <a:lnTo>
                  <a:pt x="39291" y="157163"/>
                </a:lnTo>
                <a:lnTo>
                  <a:pt x="42863" y="157163"/>
                </a:lnTo>
                <a:cubicBezTo>
                  <a:pt x="50765" y="157163"/>
                  <a:pt x="57150" y="163547"/>
                  <a:pt x="57150" y="171450"/>
                </a:cubicBezTo>
                <a:lnTo>
                  <a:pt x="57150" y="200025"/>
                </a:lnTo>
                <a:cubicBezTo>
                  <a:pt x="57150" y="207928"/>
                  <a:pt x="50765" y="214313"/>
                  <a:pt x="42863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71450"/>
                </a:lnTo>
                <a:cubicBezTo>
                  <a:pt x="0" y="163547"/>
                  <a:pt x="6385" y="157163"/>
                  <a:pt x="14288" y="157163"/>
                </a:cubicBezTo>
                <a:lnTo>
                  <a:pt x="17859" y="157163"/>
                </a:lnTo>
                <a:lnTo>
                  <a:pt x="17859" y="132159"/>
                </a:lnTo>
                <a:cubicBezTo>
                  <a:pt x="17859" y="114389"/>
                  <a:pt x="32236" y="100013"/>
                  <a:pt x="50006" y="100013"/>
                </a:cubicBezTo>
                <a:lnTo>
                  <a:pt x="103584" y="100013"/>
                </a:lnTo>
                <a:lnTo>
                  <a:pt x="103584" y="71438"/>
                </a:lnTo>
                <a:lnTo>
                  <a:pt x="100013" y="71438"/>
                </a:lnTo>
                <a:cubicBezTo>
                  <a:pt x="92110" y="71438"/>
                  <a:pt x="85725" y="65053"/>
                  <a:pt x="85725" y="57150"/>
                </a:cubicBezTo>
                <a:lnTo>
                  <a:pt x="85725" y="2857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882650" y="2302457"/>
            <a:ext cx="3530600" cy="2159000"/>
          </a:xfrm>
          <a:custGeom>
            <a:avLst/>
            <a:gdLst/>
            <a:ahLst/>
            <a:cxnLst/>
            <a:rect l="l" t="t" r="r" b="b"/>
            <a:pathLst>
              <a:path w="3530600" h="2159000">
                <a:moveTo>
                  <a:pt x="101603" y="0"/>
                </a:moveTo>
                <a:lnTo>
                  <a:pt x="3428997" y="0"/>
                </a:lnTo>
                <a:cubicBezTo>
                  <a:pt x="3485111" y="0"/>
                  <a:pt x="3530600" y="45489"/>
                  <a:pt x="3530600" y="101603"/>
                </a:cubicBezTo>
                <a:lnTo>
                  <a:pt x="3530600" y="2057397"/>
                </a:lnTo>
                <a:cubicBezTo>
                  <a:pt x="3530600" y="2113511"/>
                  <a:pt x="3485111" y="2159000"/>
                  <a:pt x="3428997" y="2159000"/>
                </a:cubicBezTo>
                <a:lnTo>
                  <a:pt x="101603" y="2159000"/>
                </a:lnTo>
                <a:cubicBezTo>
                  <a:pt x="45489" y="2159000"/>
                  <a:pt x="0" y="2113511"/>
                  <a:pt x="0" y="2057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Text 8"/>
          <p:cNvSpPr/>
          <p:nvPr/>
        </p:nvSpPr>
        <p:spPr>
          <a:xfrm>
            <a:off x="1047750" y="2518357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98550" y="29755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1054100" y="297555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公共模块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2698750" y="29755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2654300" y="297555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收支管理模块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098550" y="34327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1054100" y="3432757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用户交互模块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2698750" y="3432757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2654300" y="3432757"/>
            <a:ext cx="1533218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统计可视化模块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1098550" y="3889957"/>
            <a:ext cx="3098800" cy="355600"/>
          </a:xfrm>
          <a:custGeom>
            <a:avLst/>
            <a:gdLst/>
            <a:ahLst/>
            <a:cxnLst/>
            <a:rect l="l" t="t" r="r" b="b"/>
            <a:pathLst>
              <a:path w="3098800" h="355600">
                <a:moveTo>
                  <a:pt x="50801" y="0"/>
                </a:moveTo>
                <a:lnTo>
                  <a:pt x="3047999" y="0"/>
                </a:lnTo>
                <a:cubicBezTo>
                  <a:pt x="3076056" y="0"/>
                  <a:pt x="3098800" y="22744"/>
                  <a:pt x="3098800" y="50801"/>
                </a:cubicBezTo>
                <a:lnTo>
                  <a:pt x="3098800" y="304799"/>
                </a:lnTo>
                <a:cubicBezTo>
                  <a:pt x="3098800" y="332856"/>
                  <a:pt x="3076056" y="355600"/>
                  <a:pt x="30479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1054100" y="3889957"/>
            <a:ext cx="31877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扩展功能模块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914400" y="4688143"/>
            <a:ext cx="3530600" cy="1701800"/>
          </a:xfrm>
          <a:custGeom>
            <a:avLst/>
            <a:gdLst/>
            <a:ahLst/>
            <a:cxnLst/>
            <a:rect l="l" t="t" r="r" b="b"/>
            <a:pathLst>
              <a:path w="3530600" h="1701800">
                <a:moveTo>
                  <a:pt x="101597" y="0"/>
                </a:moveTo>
                <a:lnTo>
                  <a:pt x="3429003" y="0"/>
                </a:lnTo>
                <a:cubicBezTo>
                  <a:pt x="3485113" y="0"/>
                  <a:pt x="3530600" y="45487"/>
                  <a:pt x="3530600" y="101597"/>
                </a:cubicBezTo>
                <a:lnTo>
                  <a:pt x="3530600" y="1600203"/>
                </a:lnTo>
                <a:cubicBezTo>
                  <a:pt x="3530600" y="1656313"/>
                  <a:pt x="3485113" y="1701800"/>
                  <a:pt x="3429003" y="1701800"/>
                </a:cubicBezTo>
                <a:lnTo>
                  <a:pt x="101597" y="1701800"/>
                </a:lnTo>
                <a:cubicBezTo>
                  <a:pt x="45487" y="1701800"/>
                  <a:pt x="0" y="1656313"/>
                  <a:pt x="0" y="16002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A0AE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130300" y="4925013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后端业务层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183506" y="536124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1136650" y="53822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2781300" y="538221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2736850" y="53822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业务逻辑层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1181100" y="583941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1136650" y="58394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数据访问层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2781300" y="5839413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2736850" y="5839413"/>
            <a:ext cx="1587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工具层</a:t>
            </a:r>
            <a:endParaRPr lang="en-US" sz="14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911942" y="6616629"/>
            <a:ext cx="3530600" cy="1244600"/>
          </a:xfrm>
          <a:custGeom>
            <a:avLst/>
            <a:gdLst/>
            <a:ahLst/>
            <a:cxnLst/>
            <a:rect l="l" t="t" r="r" b="b"/>
            <a:pathLst>
              <a:path w="3530600" h="1244600">
                <a:moveTo>
                  <a:pt x="101597" y="0"/>
                </a:moveTo>
                <a:lnTo>
                  <a:pt x="3429003" y="0"/>
                </a:lnTo>
                <a:cubicBezTo>
                  <a:pt x="3485114" y="0"/>
                  <a:pt x="3530600" y="45486"/>
                  <a:pt x="3530600" y="101597"/>
                </a:cubicBezTo>
                <a:lnTo>
                  <a:pt x="3530600" y="1143003"/>
                </a:lnTo>
                <a:cubicBezTo>
                  <a:pt x="3530600" y="1199114"/>
                  <a:pt x="3485114" y="1244600"/>
                  <a:pt x="3429003" y="1244600"/>
                </a:cubicBezTo>
                <a:lnTo>
                  <a:pt x="101597" y="1244600"/>
                </a:lnTo>
                <a:cubicBezTo>
                  <a:pt x="45486" y="1244600"/>
                  <a:pt x="0" y="1199114"/>
                  <a:pt x="0" y="11430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994492" y="6769304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zh-CN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数据存储层</a:t>
            </a:r>
            <a:endParaRPr lang="en-US" sz="1400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2167357" y="7226504"/>
            <a:ext cx="850900" cy="355600"/>
          </a:xfrm>
          <a:custGeom>
            <a:avLst/>
            <a:gdLst/>
            <a:ahLst/>
            <a:cxnLst/>
            <a:rect l="l" t="t" r="r" b="b"/>
            <a:pathLst>
              <a:path w="850900" h="355600">
                <a:moveTo>
                  <a:pt x="50801" y="0"/>
                </a:moveTo>
                <a:lnTo>
                  <a:pt x="800099" y="0"/>
                </a:lnTo>
                <a:cubicBezTo>
                  <a:pt x="828156" y="0"/>
                  <a:pt x="850900" y="22744"/>
                  <a:pt x="850900" y="50801"/>
                </a:cubicBezTo>
                <a:lnTo>
                  <a:pt x="850900" y="304799"/>
                </a:lnTo>
                <a:cubicBezTo>
                  <a:pt x="850900" y="332856"/>
                  <a:pt x="828156" y="355600"/>
                  <a:pt x="8000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2167357" y="7226504"/>
            <a:ext cx="9398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61" name="Text 34">
            <a:extLst>
              <a:ext uri="{FF2B5EF4-FFF2-40B4-BE49-F238E27FC236}">
                <a16:creationId xmlns:a16="http://schemas.microsoft.com/office/drawing/2014/main" id="{6C11BB9D-F91F-4DEC-3E42-41352B7C11F3}"/>
              </a:ext>
            </a:extLst>
          </p:cNvPr>
          <p:cNvSpPr/>
          <p:nvPr/>
        </p:nvSpPr>
        <p:spPr>
          <a:xfrm>
            <a:off x="987118" y="2521775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前端模块</a:t>
            </a:r>
            <a:endParaRPr lang="en-US" sz="1600" dirty="0"/>
          </a:p>
        </p:txBody>
      </p:sp>
      <p:sp>
        <p:nvSpPr>
          <p:cNvPr id="62" name="Shape 4">
            <a:extLst>
              <a:ext uri="{FF2B5EF4-FFF2-40B4-BE49-F238E27FC236}">
                <a16:creationId xmlns:a16="http://schemas.microsoft.com/office/drawing/2014/main" id="{EE9FC5F6-A07C-6BED-45C2-CD87CE033AB0}"/>
              </a:ext>
            </a:extLst>
          </p:cNvPr>
          <p:cNvSpPr/>
          <p:nvPr/>
        </p:nvSpPr>
        <p:spPr>
          <a:xfrm>
            <a:off x="7799096" y="2302457"/>
            <a:ext cx="6251216" cy="5153256"/>
          </a:xfrm>
          <a:custGeom>
            <a:avLst/>
            <a:gdLst/>
            <a:ahLst/>
            <a:cxnLst/>
            <a:rect l="l" t="t" r="r" b="b"/>
            <a:pathLst>
              <a:path w="11353800" h="6578600">
                <a:moveTo>
                  <a:pt x="101574" y="0"/>
                </a:moveTo>
                <a:lnTo>
                  <a:pt x="11252226" y="0"/>
                </a:lnTo>
                <a:cubicBezTo>
                  <a:pt x="11308324" y="0"/>
                  <a:pt x="11353800" y="45476"/>
                  <a:pt x="11353800" y="101574"/>
                </a:cubicBezTo>
                <a:lnTo>
                  <a:pt x="11353800" y="6477026"/>
                </a:lnTo>
                <a:cubicBezTo>
                  <a:pt x="11353800" y="6533124"/>
                  <a:pt x="11308324" y="6578600"/>
                  <a:pt x="11252226" y="6578600"/>
                </a:cubicBezTo>
                <a:lnTo>
                  <a:pt x="101574" y="6578600"/>
                </a:lnTo>
                <a:cubicBezTo>
                  <a:pt x="45476" y="6578600"/>
                  <a:pt x="0" y="6533124"/>
                  <a:pt x="0" y="6477026"/>
                </a:cubicBezTo>
                <a:lnTo>
                  <a:pt x="0" y="101574"/>
                </a:lnTo>
                <a:cubicBezTo>
                  <a:pt x="0" y="45476"/>
                  <a:pt x="45476" y="0"/>
                  <a:pt x="10157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</a:t>
            </a:r>
            <a:r>
              <a:rPr lang="en-US" altLang="zh-CN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核心功能模块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用户登录与账户管理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功能描述：实现用户登录、修改用户名和密码。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功能描述：支持添加、删除、修改账单，分页展示并提供筛选功能。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功能描述：提供本月余额、总收入、总支出、总结余、趋势图表、支出占比。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二 拓展功能模块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支付宝</a:t>
            </a:r>
            <a:r>
              <a:rPr lang="en-US" altLang="zh-CN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微信账单导入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功能描述：支持导入外部账单并自动去重、分类识别。</a:t>
            </a:r>
            <a:endParaRPr lang="en-US" altLang="zh-CN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dirty="0">
              <a:solidFill>
                <a:srgbClr val="4FD1C5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定时扣款与收入</a:t>
            </a:r>
          </a:p>
          <a:p>
            <a:r>
              <a:rPr lang="zh-CN" altLang="en-US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功能描述：设置周期性收支计划。</a:t>
            </a:r>
          </a:p>
          <a:p>
            <a:endParaRPr lang="en-US" altLang="zh-CN" dirty="0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33EC98E8-1F86-3E05-82C0-EC49EF1BBFF0}"/>
              </a:ext>
            </a:extLst>
          </p:cNvPr>
          <p:cNvSpPr/>
          <p:nvPr/>
        </p:nvSpPr>
        <p:spPr>
          <a:xfrm>
            <a:off x="5243871" y="4072135"/>
            <a:ext cx="2261420" cy="13779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实现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1827F-8181-AADA-727E-2AFF6066A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4FD6867-7A19-E4F4-EC3D-8E192C30E21E}"/>
              </a:ext>
            </a:extLst>
          </p:cNvPr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B7A5495-92CB-8202-78A7-587F79706EAC}"/>
              </a:ext>
            </a:extLst>
          </p:cNvPr>
          <p:cNvSpPr/>
          <p:nvPr/>
        </p:nvSpPr>
        <p:spPr>
          <a:xfrm>
            <a:off x="1066800" y="5080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80" normalizeH="0" baseline="0" noProof="0" dirty="0">
                <a:ln>
                  <a:noFill/>
                </a:ln>
                <a:solidFill>
                  <a:srgbClr val="4FD1C5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SYSTEM DESIGN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DDEF4F3-21DB-61E7-49A6-21B6DE847280}"/>
              </a:ext>
            </a:extLst>
          </p:cNvPr>
          <p:cNvSpPr/>
          <p:nvPr/>
        </p:nvSpPr>
        <p:spPr>
          <a:xfrm>
            <a:off x="508000" y="18796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账单主表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7" descr="表格&#10;&#10;AI 生成的内容可能不正确。">
            <a:extLst>
              <a:ext uri="{FF2B5EF4-FFF2-40B4-BE49-F238E27FC236}">
                <a16:creationId xmlns:a16="http://schemas.microsoft.com/office/drawing/2014/main" id="{191835AD-408B-ED23-5461-B01DDC34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509431"/>
            <a:ext cx="4325608" cy="4510801"/>
          </a:xfrm>
          <a:prstGeom prst="rect">
            <a:avLst/>
          </a:prstGeom>
        </p:spPr>
      </p:pic>
      <p:pic>
        <p:nvPicPr>
          <p:cNvPr id="22" name="图片 21" descr="表格&#10;&#10;AI 生成的内容可能不正确。">
            <a:extLst>
              <a:ext uri="{FF2B5EF4-FFF2-40B4-BE49-F238E27FC236}">
                <a16:creationId xmlns:a16="http://schemas.microsoft.com/office/drawing/2014/main" id="{40518018-D4E7-C988-6265-27F7193C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468" y="1201994"/>
            <a:ext cx="4922947" cy="3292125"/>
          </a:xfrm>
          <a:prstGeom prst="rect">
            <a:avLst/>
          </a:prstGeom>
        </p:spPr>
      </p:pic>
      <p:sp>
        <p:nvSpPr>
          <p:cNvPr id="39" name="Text 2">
            <a:extLst>
              <a:ext uri="{FF2B5EF4-FFF2-40B4-BE49-F238E27FC236}">
                <a16:creationId xmlns:a16="http://schemas.microsoft.com/office/drawing/2014/main" id="{29214D38-F3CB-A1B3-95DE-7A5782737881}"/>
              </a:ext>
            </a:extLst>
          </p:cNvPr>
          <p:cNvSpPr/>
          <p:nvPr/>
        </p:nvSpPr>
        <p:spPr>
          <a:xfrm>
            <a:off x="5311468" y="4776112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用户表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2">
            <a:extLst>
              <a:ext uri="{FF2B5EF4-FFF2-40B4-BE49-F238E27FC236}">
                <a16:creationId xmlns:a16="http://schemas.microsoft.com/office/drawing/2014/main" id="{4FD96FAD-B447-4420-3893-910BDF7D807B}"/>
              </a:ext>
            </a:extLst>
          </p:cNvPr>
          <p:cNvSpPr/>
          <p:nvPr/>
        </p:nvSpPr>
        <p:spPr>
          <a:xfrm>
            <a:off x="5311468" y="592394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收支分类表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2">
            <a:extLst>
              <a:ext uri="{FF2B5EF4-FFF2-40B4-BE49-F238E27FC236}">
                <a16:creationId xmlns:a16="http://schemas.microsoft.com/office/drawing/2014/main" id="{B5B21A98-965B-9AEC-7617-C0AC6DE9D363}"/>
              </a:ext>
            </a:extLst>
          </p:cNvPr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数据结构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图片 42" descr="表格&#10;&#10;AI 生成的内容可能不正确。">
            <a:extLst>
              <a:ext uri="{FF2B5EF4-FFF2-40B4-BE49-F238E27FC236}">
                <a16:creationId xmlns:a16="http://schemas.microsoft.com/office/drawing/2014/main" id="{8A40D163-90B6-D994-3B96-CA9070EC0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468" y="5411158"/>
            <a:ext cx="4976291" cy="2758679"/>
          </a:xfrm>
          <a:prstGeom prst="rect">
            <a:avLst/>
          </a:prstGeom>
        </p:spPr>
      </p:pic>
      <p:pic>
        <p:nvPicPr>
          <p:cNvPr id="9" name="图片 8" descr="表格&#10;&#10;AI 生成的内容可能不正确。">
            <a:extLst>
              <a:ext uri="{FF2B5EF4-FFF2-40B4-BE49-F238E27FC236}">
                <a16:creationId xmlns:a16="http://schemas.microsoft.com/office/drawing/2014/main" id="{394F658F-9931-C748-278A-2C8D56ECE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4476" y="1740056"/>
            <a:ext cx="5083524" cy="6429781"/>
          </a:xfrm>
          <a:prstGeom prst="rect">
            <a:avLst/>
          </a:prstGeom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EE640BC3-7A54-8425-EFCF-69D47CAE8D85}"/>
              </a:ext>
            </a:extLst>
          </p:cNvPr>
          <p:cNvSpPr/>
          <p:nvPr/>
        </p:nvSpPr>
        <p:spPr>
          <a:xfrm>
            <a:off x="10644034" y="1059427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2E8F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定期账单表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8225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2779" y="80367"/>
            <a:ext cx="3058338" cy="75366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5200"/>
              </a:lnSpc>
            </a:pPr>
            <a:r>
              <a:rPr sz="3189" b="1" dirty="0" err="1">
                <a:solidFill>
                  <a:srgbClr val="FFFFFF"/>
                </a:solidFill>
                <a:latin typeface="Source Code Pro"/>
              </a:rPr>
              <a:t>核心数据表结构</a:t>
            </a:r>
            <a:endParaRPr sz="3189" b="1" dirty="0">
              <a:solidFill>
                <a:srgbClr val="FFFFFF"/>
              </a:solidFill>
              <a:latin typeface="Source Code Pro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12779" y="1358899"/>
            <a:ext cx="7162620" cy="4203700"/>
          </a:xfrm>
          <a:prstGeom prst="roundRect">
            <a:avLst>
              <a:gd name="adj" fmla="val 4833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9472" y="1709615"/>
            <a:ext cx="406389" cy="289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259" y="1603331"/>
            <a:ext cx="851002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 dirty="0">
                <a:solidFill>
                  <a:srgbClr val="FFFFFF"/>
                </a:solidFill>
                <a:latin typeface="Roboto Flex"/>
              </a:rPr>
              <a:t>users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9473" y="22676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3163" y="2252041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9472" y="2712122"/>
            <a:ext cx="979242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username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744" y="2696540"/>
            <a:ext cx="2384371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 dirty="0">
                <a:solidFill>
                  <a:srgbClr val="FFFFFF"/>
                </a:solidFill>
                <a:latin typeface="Roboto Flex"/>
              </a:rPr>
              <a:t>TEXT NOT NULL UNIQUE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9473" y="3156624"/>
            <a:ext cx="1468159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password_hash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19330" y="3141041"/>
            <a:ext cx="1623393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NOT NULL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9473" y="3601122"/>
            <a:ext cx="1174809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created_at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51040" y="3585541"/>
            <a:ext cx="111626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DATETIME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80193" y="1358899"/>
            <a:ext cx="7162620" cy="4203700"/>
          </a:xfrm>
          <a:prstGeom prst="roundRect">
            <a:avLst>
              <a:gd name="adj" fmla="val 4833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886" y="1682262"/>
            <a:ext cx="406389" cy="3438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05673" y="1603331"/>
            <a:ext cx="689099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>
                <a:solidFill>
                  <a:srgbClr val="FFFFFF"/>
                </a:solidFill>
                <a:latin typeface="Roboto Flex"/>
              </a:rPr>
              <a:t>bills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46886" y="22676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0576" y="2252041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46886" y="2712122"/>
            <a:ext cx="88146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user_id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550160" y="2696540"/>
            <a:ext cx="232736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FOREIGN KEY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46886" y="3156624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type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81870" y="3141041"/>
            <a:ext cx="2179764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(income/expense)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46885" y="3601122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amount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35865" y="3585541"/>
            <a:ext cx="163108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REAL NOT NULL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46886" y="4045624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date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181870" y="4030040"/>
            <a:ext cx="2074735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DATETIME NOT NULL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46885" y="4490124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remark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35864" y="4474541"/>
            <a:ext cx="668260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46885" y="4934622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source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35864" y="4919041"/>
            <a:ext cx="2232791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DEFAULT 'system'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12779" y="5867400"/>
            <a:ext cx="7162620" cy="2870200"/>
          </a:xfrm>
          <a:prstGeom prst="roundRect">
            <a:avLst>
              <a:gd name="adj" fmla="val 7079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472" y="6190762"/>
            <a:ext cx="406389" cy="34387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638259" y="6111831"/>
            <a:ext cx="1423275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>
                <a:solidFill>
                  <a:srgbClr val="FFFFFF"/>
                </a:solidFill>
                <a:latin typeface="Roboto Flex"/>
              </a:rPr>
              <a:t>categories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79473" y="67761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73163" y="6760540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79473" y="7220624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name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714457" y="7205041"/>
            <a:ext cx="1623393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NOT NULL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79473" y="7665122"/>
            <a:ext cx="588110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type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714456" y="7649541"/>
            <a:ext cx="2179764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(income/expense)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280193" y="5867400"/>
            <a:ext cx="7162620" cy="2870200"/>
          </a:xfrm>
          <a:prstGeom prst="roundRect">
            <a:avLst>
              <a:gd name="adj" fmla="val 7079"/>
            </a:avLst>
          </a:prstGeom>
          <a:solidFill>
            <a:srgbClr val="37DCF2">
              <a:alpha val="6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pic>
        <p:nvPicPr>
          <p:cNvPr id="41" name="Picture 4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6886" y="6171224"/>
            <a:ext cx="406389" cy="38295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105672" y="6111831"/>
            <a:ext cx="1902572" cy="501740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3120"/>
              </a:lnSpc>
            </a:pPr>
            <a:r>
              <a:rPr sz="1913" b="1">
                <a:solidFill>
                  <a:srgbClr val="FFFFFF"/>
                </a:solidFill>
                <a:latin typeface="Roboto Flex"/>
              </a:rPr>
              <a:t>recurring_bills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46886" y="6776124"/>
            <a:ext cx="392543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id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40576" y="6760540"/>
            <a:ext cx="2323906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INTEGER PRIMARY KEY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46885" y="7220624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period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435865" y="7205041"/>
            <a:ext cx="1623393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TEXT NOT NULL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546885" y="7665122"/>
            <a:ext cx="107702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next_date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91455" y="7649541"/>
            <a:ext cx="1633909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DATE NOT NULL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546885" y="8109624"/>
            <a:ext cx="783676" cy="392352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080"/>
              </a:lnSpc>
            </a:pPr>
            <a:r>
              <a:rPr sz="1275">
                <a:solidFill>
                  <a:srgbClr val="37DCF2"/>
                </a:solidFill>
                <a:latin typeface="Source Code Pro"/>
              </a:rPr>
              <a:t>amount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435865" y="8094040"/>
            <a:ext cx="1631088" cy="410818"/>
          </a:xfrm>
          <a:prstGeom prst="rect">
            <a:avLst/>
          </a:prstGeom>
          <a:noFill/>
        </p:spPr>
        <p:txBody>
          <a:bodyPr wrap="none" lIns="97536" tIns="73152" rIns="97536" bIns="73152" anchor="ctr">
            <a:spAutoFit/>
          </a:bodyPr>
          <a:lstStyle/>
          <a:p>
            <a:pPr>
              <a:lnSpc>
                <a:spcPts val="2340"/>
              </a:lnSpc>
            </a:pPr>
            <a:r>
              <a:rPr sz="1435">
                <a:solidFill>
                  <a:srgbClr val="FFFFFF"/>
                </a:solidFill>
                <a:latin typeface="Roboto Flex"/>
              </a:rPr>
              <a:t>REAL NOT NULL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42A344-B128-117F-939D-681BD1364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3471EC58-54F5-8403-5F48-438C17464441}"/>
              </a:ext>
            </a:extLst>
          </p:cNvPr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C69C35B-BA52-4AD2-1A9F-35BF07FF7285}"/>
              </a:ext>
            </a:extLst>
          </p:cNvPr>
          <p:cNvSpPr/>
          <p:nvPr/>
        </p:nvSpPr>
        <p:spPr>
          <a:xfrm>
            <a:off x="1066800" y="508000"/>
            <a:ext cx="210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 DESIGN</a:t>
            </a:r>
            <a:endParaRPr lang="en-US" sz="16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717D214-0250-5000-AE94-957A61E002F8}"/>
              </a:ext>
            </a:extLst>
          </p:cNvPr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 err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数据库设计E</a:t>
            </a: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-R</a:t>
            </a: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</a:t>
            </a:r>
            <a:endParaRPr lang="en-US" sz="16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9C2422C-1403-E751-7804-357E9BA143B9}"/>
              </a:ext>
            </a:extLst>
          </p:cNvPr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pic>
        <p:nvPicPr>
          <p:cNvPr id="1026" name="图片 16">
            <a:extLst>
              <a:ext uri="{FF2B5EF4-FFF2-40B4-BE49-F238E27FC236}">
                <a16:creationId xmlns:a16="http://schemas.microsoft.com/office/drawing/2014/main" id="{F81E9B55-6409-8C88-3CCA-C4215A5C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" b="-40"/>
          <a:stretch>
            <a:fillRect/>
          </a:stretch>
        </p:blipFill>
        <p:spPr bwMode="auto">
          <a:xfrm>
            <a:off x="3092245" y="1828800"/>
            <a:ext cx="10071510" cy="631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1956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1308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API接口设计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API规范，接口职责清晰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67600" cy="3200400"/>
          </a:xfrm>
          <a:custGeom>
            <a:avLst/>
            <a:gdLst/>
            <a:ahLst/>
            <a:cxnLst/>
            <a:rect l="l" t="t" r="r" b="b"/>
            <a:pathLst>
              <a:path w="7467600" h="3200400">
                <a:moveTo>
                  <a:pt x="50800" y="0"/>
                </a:moveTo>
                <a:lnTo>
                  <a:pt x="7365987" y="0"/>
                </a:lnTo>
                <a:cubicBezTo>
                  <a:pt x="7422106" y="0"/>
                  <a:pt x="7467600" y="45494"/>
                  <a:pt x="7467600" y="101613"/>
                </a:cubicBezTo>
                <a:lnTo>
                  <a:pt x="7467600" y="3098787"/>
                </a:lnTo>
                <a:cubicBezTo>
                  <a:pt x="7467600" y="3154906"/>
                  <a:pt x="7422106" y="3200400"/>
                  <a:pt x="73659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79463" y="2298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32695" y="228600"/>
                </a:lnTo>
                <a:cubicBezTo>
                  <a:pt x="116532" y="209580"/>
                  <a:pt x="107156" y="185068"/>
                  <a:pt x="107156" y="159127"/>
                </a:cubicBezTo>
                <a:lnTo>
                  <a:pt x="107156" y="145241"/>
                </a:lnTo>
                <a:cubicBezTo>
                  <a:pt x="107156" y="141982"/>
                  <a:pt x="107603" y="138767"/>
                  <a:pt x="108451" y="135731"/>
                </a:cubicBezTo>
                <a:lnTo>
                  <a:pt x="86752" y="135731"/>
                </a:lnTo>
                <a:close/>
                <a:moveTo>
                  <a:pt x="198819" y="218108"/>
                </a:moveTo>
                <a:lnTo>
                  <a:pt x="192881" y="220920"/>
                </a:lnTo>
                <a:lnTo>
                  <a:pt x="192881" y="136937"/>
                </a:lnTo>
                <a:lnTo>
                  <a:pt x="235744" y="151224"/>
                </a:lnTo>
                <a:lnTo>
                  <a:pt x="235744" y="159975"/>
                </a:lnTo>
                <a:cubicBezTo>
                  <a:pt x="235744" y="184889"/>
                  <a:pt x="221367" y="207526"/>
                  <a:pt x="198819" y="218152"/>
                </a:cubicBezTo>
                <a:close/>
                <a:moveTo>
                  <a:pt x="188372" y="115863"/>
                </a:moveTo>
                <a:lnTo>
                  <a:pt x="138366" y="132517"/>
                </a:lnTo>
                <a:cubicBezTo>
                  <a:pt x="132517" y="134481"/>
                  <a:pt x="128588" y="139928"/>
                  <a:pt x="128588" y="146090"/>
                </a:cubicBezTo>
                <a:lnTo>
                  <a:pt x="128588" y="159975"/>
                </a:lnTo>
                <a:cubicBezTo>
                  <a:pt x="128588" y="193194"/>
                  <a:pt x="147786" y="223421"/>
                  <a:pt x="177790" y="237530"/>
                </a:cubicBezTo>
                <a:lnTo>
                  <a:pt x="186050" y="241414"/>
                </a:lnTo>
                <a:cubicBezTo>
                  <a:pt x="188193" y="242396"/>
                  <a:pt x="190515" y="242932"/>
                  <a:pt x="192837" y="242932"/>
                </a:cubicBezTo>
                <a:cubicBezTo>
                  <a:pt x="195158" y="242932"/>
                  <a:pt x="197525" y="242396"/>
                  <a:pt x="199623" y="241414"/>
                </a:cubicBezTo>
                <a:lnTo>
                  <a:pt x="207883" y="237530"/>
                </a:lnTo>
                <a:cubicBezTo>
                  <a:pt x="237976" y="223376"/>
                  <a:pt x="257175" y="193149"/>
                  <a:pt x="257175" y="159931"/>
                </a:cubicBezTo>
                <a:lnTo>
                  <a:pt x="257175" y="146045"/>
                </a:lnTo>
                <a:cubicBezTo>
                  <a:pt x="257175" y="139884"/>
                  <a:pt x="253246" y="134436"/>
                  <a:pt x="247397" y="132472"/>
                </a:cubicBezTo>
                <a:lnTo>
                  <a:pt x="197391" y="115818"/>
                </a:lnTo>
                <a:cubicBezTo>
                  <a:pt x="194444" y="114836"/>
                  <a:pt x="191274" y="114836"/>
                  <a:pt x="188372" y="11581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4100" y="22352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用户认证模块 (/auth)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62000" y="2912467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762000" y="2912467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529159" y="2937867"/>
            <a:ext cx="138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/auth/register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62000" y="3708301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762000" y="3708301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529159" y="3733701"/>
            <a:ext cx="113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/auth/login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62000" y="4504134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762000" y="4504134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07517" y="4529534"/>
            <a:ext cx="201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/auth/update-profile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33400" y="5435600"/>
            <a:ext cx="7467600" cy="3200400"/>
          </a:xfrm>
          <a:custGeom>
            <a:avLst/>
            <a:gdLst/>
            <a:ahLst/>
            <a:cxnLst/>
            <a:rect l="l" t="t" r="r" b="b"/>
            <a:pathLst>
              <a:path w="7467600" h="3200400">
                <a:moveTo>
                  <a:pt x="50800" y="0"/>
                </a:moveTo>
                <a:lnTo>
                  <a:pt x="7365987" y="0"/>
                </a:lnTo>
                <a:cubicBezTo>
                  <a:pt x="7422106" y="0"/>
                  <a:pt x="7467600" y="45494"/>
                  <a:pt x="7467600" y="101613"/>
                </a:cubicBezTo>
                <a:lnTo>
                  <a:pt x="7467600" y="3098787"/>
                </a:lnTo>
                <a:cubicBezTo>
                  <a:pt x="7467600" y="3154906"/>
                  <a:pt x="7422106" y="3200400"/>
                  <a:pt x="7365987" y="3200400"/>
                </a:cubicBez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533400" y="5435600"/>
            <a:ext cx="50800" cy="3200400"/>
          </a:xfrm>
          <a:custGeom>
            <a:avLst/>
            <a:gdLst/>
            <a:ahLst/>
            <a:cxnLst/>
            <a:rect l="l" t="t" r="r" b="b"/>
            <a:pathLst>
              <a:path w="50800" h="3200400">
                <a:moveTo>
                  <a:pt x="50800" y="0"/>
                </a:moveTo>
                <a:lnTo>
                  <a:pt x="50800" y="0"/>
                </a:lnTo>
                <a:lnTo>
                  <a:pt x="50800" y="3200400"/>
                </a:lnTo>
                <a:lnTo>
                  <a:pt x="50800" y="3200400"/>
                </a:lnTo>
                <a:cubicBezTo>
                  <a:pt x="22763" y="3200400"/>
                  <a:pt x="0" y="3177637"/>
                  <a:pt x="0" y="314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22325" y="57023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28575" y="39291"/>
                </a:moveTo>
                <a:cubicBezTo>
                  <a:pt x="28575" y="45229"/>
                  <a:pt x="33352" y="50006"/>
                  <a:pt x="39291" y="50006"/>
                </a:cubicBezTo>
                <a:lnTo>
                  <a:pt x="60722" y="50006"/>
                </a:lnTo>
                <a:cubicBezTo>
                  <a:pt x="66660" y="50006"/>
                  <a:pt x="71438" y="45229"/>
                  <a:pt x="71438" y="39291"/>
                </a:cubicBezTo>
                <a:cubicBezTo>
                  <a:pt x="71438" y="33352"/>
                  <a:pt x="66660" y="28575"/>
                  <a:pt x="60722" y="28575"/>
                </a:cubicBezTo>
                <a:lnTo>
                  <a:pt x="39291" y="28575"/>
                </a:lnTo>
                <a:cubicBezTo>
                  <a:pt x="33352" y="28575"/>
                  <a:pt x="28575" y="33352"/>
                  <a:pt x="28575" y="39291"/>
                </a:cubicBezTo>
                <a:close/>
                <a:moveTo>
                  <a:pt x="28575" y="82153"/>
                </a:moveTo>
                <a:cubicBezTo>
                  <a:pt x="28575" y="88091"/>
                  <a:pt x="33352" y="92869"/>
                  <a:pt x="39291" y="92869"/>
                </a:cubicBezTo>
                <a:lnTo>
                  <a:pt x="60722" y="92869"/>
                </a:lnTo>
                <a:cubicBezTo>
                  <a:pt x="66660" y="92869"/>
                  <a:pt x="71438" y="88091"/>
                  <a:pt x="71438" y="82153"/>
                </a:cubicBezTo>
                <a:cubicBezTo>
                  <a:pt x="71438" y="76215"/>
                  <a:pt x="66660" y="71438"/>
                  <a:pt x="60722" y="71438"/>
                </a:cubicBezTo>
                <a:lnTo>
                  <a:pt x="39291" y="71438"/>
                </a:lnTo>
                <a:cubicBezTo>
                  <a:pt x="33352" y="71438"/>
                  <a:pt x="28575" y="76215"/>
                  <a:pt x="28575" y="82153"/>
                </a:cubicBezTo>
                <a:close/>
                <a:moveTo>
                  <a:pt x="78581" y="116086"/>
                </a:moveTo>
                <a:lnTo>
                  <a:pt x="78581" y="117872"/>
                </a:lnTo>
                <a:cubicBezTo>
                  <a:pt x="65723" y="118006"/>
                  <a:pt x="55364" y="128454"/>
                  <a:pt x="55364" y="141312"/>
                </a:cubicBezTo>
                <a:cubicBezTo>
                  <a:pt x="55364" y="152787"/>
                  <a:pt x="63624" y="162565"/>
                  <a:pt x="74965" y="164440"/>
                </a:cubicBezTo>
                <a:lnTo>
                  <a:pt x="93583" y="167566"/>
                </a:lnTo>
                <a:cubicBezTo>
                  <a:pt x="96262" y="168012"/>
                  <a:pt x="98227" y="170334"/>
                  <a:pt x="98227" y="173057"/>
                </a:cubicBezTo>
                <a:cubicBezTo>
                  <a:pt x="98227" y="176138"/>
                  <a:pt x="95726" y="178638"/>
                  <a:pt x="92646" y="178638"/>
                </a:cubicBezTo>
                <a:lnTo>
                  <a:pt x="67866" y="178594"/>
                </a:lnTo>
                <a:cubicBezTo>
                  <a:pt x="62954" y="178594"/>
                  <a:pt x="58936" y="182612"/>
                  <a:pt x="58936" y="187523"/>
                </a:cubicBezTo>
                <a:cubicBezTo>
                  <a:pt x="58936" y="192435"/>
                  <a:pt x="62954" y="196453"/>
                  <a:pt x="67866" y="196453"/>
                </a:cubicBezTo>
                <a:lnTo>
                  <a:pt x="78581" y="196453"/>
                </a:lnTo>
                <a:lnTo>
                  <a:pt x="78581" y="198239"/>
                </a:lnTo>
                <a:cubicBezTo>
                  <a:pt x="78581" y="203150"/>
                  <a:pt x="82600" y="207169"/>
                  <a:pt x="87511" y="207169"/>
                </a:cubicBezTo>
                <a:cubicBezTo>
                  <a:pt x="92422" y="207169"/>
                  <a:pt x="96441" y="203150"/>
                  <a:pt x="96441" y="198239"/>
                </a:cubicBezTo>
                <a:lnTo>
                  <a:pt x="96441" y="196141"/>
                </a:lnTo>
                <a:cubicBezTo>
                  <a:pt x="107603" y="194310"/>
                  <a:pt x="116086" y="184666"/>
                  <a:pt x="116086" y="173013"/>
                </a:cubicBezTo>
                <a:cubicBezTo>
                  <a:pt x="116086" y="161538"/>
                  <a:pt x="107826" y="151760"/>
                  <a:pt x="96485" y="149885"/>
                </a:cubicBezTo>
                <a:lnTo>
                  <a:pt x="77867" y="146759"/>
                </a:lnTo>
                <a:cubicBezTo>
                  <a:pt x="75188" y="146313"/>
                  <a:pt x="73223" y="143991"/>
                  <a:pt x="73223" y="141268"/>
                </a:cubicBezTo>
                <a:cubicBezTo>
                  <a:pt x="73223" y="138187"/>
                  <a:pt x="75724" y="135687"/>
                  <a:pt x="78804" y="135687"/>
                </a:cubicBezTo>
                <a:lnTo>
                  <a:pt x="100012" y="135687"/>
                </a:lnTo>
                <a:cubicBezTo>
                  <a:pt x="104924" y="135687"/>
                  <a:pt x="108942" y="131668"/>
                  <a:pt x="108942" y="126757"/>
                </a:cubicBezTo>
                <a:cubicBezTo>
                  <a:pt x="108942" y="121846"/>
                  <a:pt x="104924" y="117827"/>
                  <a:pt x="100012" y="117827"/>
                </a:cubicBezTo>
                <a:lnTo>
                  <a:pt x="96441" y="117827"/>
                </a:lnTo>
                <a:lnTo>
                  <a:pt x="96441" y="116041"/>
                </a:lnTo>
                <a:cubicBezTo>
                  <a:pt x="96441" y="111130"/>
                  <a:pt x="92422" y="107112"/>
                  <a:pt x="87511" y="107112"/>
                </a:cubicBezTo>
                <a:cubicBezTo>
                  <a:pt x="82600" y="107112"/>
                  <a:pt x="78581" y="111130"/>
                  <a:pt x="78581" y="116041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054100" y="56388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账单管理模块 (/bills)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62000" y="621665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762000" y="621665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09105" y="6242050"/>
            <a:ext cx="54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955105" y="6267450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(分页、筛选)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2000" y="68135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762000" y="68135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529159" y="6838950"/>
            <a:ext cx="54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2075160" y="68643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(添加账单)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2000" y="741045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762000" y="741045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407517" y="743585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/bills/:id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2252663" y="74612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(更新账单)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62000" y="8007350"/>
            <a:ext cx="850900" cy="355600"/>
          </a:xfrm>
          <a:custGeom>
            <a:avLst/>
            <a:gdLst/>
            <a:ahLst/>
            <a:cxnLst/>
            <a:rect l="l" t="t" r="r" b="b"/>
            <a:pathLst>
              <a:path w="850900" h="355600">
                <a:moveTo>
                  <a:pt x="50801" y="0"/>
                </a:moveTo>
                <a:lnTo>
                  <a:pt x="800099" y="0"/>
                </a:lnTo>
                <a:cubicBezTo>
                  <a:pt x="828156" y="0"/>
                  <a:pt x="850900" y="22744"/>
                  <a:pt x="850900" y="50801"/>
                </a:cubicBezTo>
                <a:lnTo>
                  <a:pt x="850900" y="304799"/>
                </a:lnTo>
                <a:cubicBezTo>
                  <a:pt x="850900" y="332856"/>
                  <a:pt x="828156" y="355600"/>
                  <a:pt x="8000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762000" y="8007350"/>
            <a:ext cx="9398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DELETE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720453" y="803275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/bills/:id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2565598" y="80581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(删除账单)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80400" y="2032000"/>
            <a:ext cx="7467600" cy="2006600"/>
          </a:xfrm>
          <a:custGeom>
            <a:avLst/>
            <a:gdLst/>
            <a:ahLst/>
            <a:cxnLst/>
            <a:rect l="l" t="t" r="r" b="b"/>
            <a:pathLst>
              <a:path w="7467600" h="2006600">
                <a:moveTo>
                  <a:pt x="50800" y="0"/>
                </a:moveTo>
                <a:lnTo>
                  <a:pt x="7366006" y="0"/>
                </a:lnTo>
                <a:cubicBezTo>
                  <a:pt x="7422115" y="0"/>
                  <a:pt x="7467600" y="45485"/>
                  <a:pt x="7467600" y="101594"/>
                </a:cubicBezTo>
                <a:lnTo>
                  <a:pt x="7467600" y="1905006"/>
                </a:lnTo>
                <a:cubicBezTo>
                  <a:pt x="7467600" y="1961115"/>
                  <a:pt x="7422115" y="2006600"/>
                  <a:pt x="7366006" y="2006600"/>
                </a:cubicBezTo>
                <a:lnTo>
                  <a:pt x="50800" y="2006600"/>
                </a:lnTo>
                <a:cubicBezTo>
                  <a:pt x="22744" y="2006600"/>
                  <a:pt x="0" y="1983856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8280400" y="2032000"/>
            <a:ext cx="50800" cy="2006600"/>
          </a:xfrm>
          <a:custGeom>
            <a:avLst/>
            <a:gdLst/>
            <a:ahLst/>
            <a:cxnLst/>
            <a:rect l="l" t="t" r="r" b="b"/>
            <a:pathLst>
              <a:path w="50800" h="2006600">
                <a:moveTo>
                  <a:pt x="50800" y="0"/>
                </a:moveTo>
                <a:lnTo>
                  <a:pt x="50800" y="0"/>
                </a:lnTo>
                <a:lnTo>
                  <a:pt x="50800" y="2006600"/>
                </a:lnTo>
                <a:lnTo>
                  <a:pt x="50800" y="2006600"/>
                </a:lnTo>
                <a:cubicBezTo>
                  <a:pt x="22763" y="2006600"/>
                  <a:pt x="0" y="1983837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8526463" y="2298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79130" y="17458"/>
                </a:moveTo>
                <a:lnTo>
                  <a:pt x="245299" y="84564"/>
                </a:lnTo>
                <a:cubicBezTo>
                  <a:pt x="257666" y="97110"/>
                  <a:pt x="257666" y="117202"/>
                  <a:pt x="245299" y="129748"/>
                </a:cubicBezTo>
                <a:lnTo>
                  <a:pt x="175468" y="200427"/>
                </a:lnTo>
                <a:cubicBezTo>
                  <a:pt x="171316" y="204624"/>
                  <a:pt x="164529" y="204668"/>
                  <a:pt x="160333" y="200516"/>
                </a:cubicBezTo>
                <a:cubicBezTo>
                  <a:pt x="156136" y="196364"/>
                  <a:pt x="156091" y="189577"/>
                  <a:pt x="160243" y="185380"/>
                </a:cubicBezTo>
                <a:lnTo>
                  <a:pt x="230073" y="114657"/>
                </a:lnTo>
                <a:cubicBezTo>
                  <a:pt x="234181" y="110505"/>
                  <a:pt x="234181" y="103763"/>
                  <a:pt x="230073" y="99611"/>
                </a:cubicBezTo>
                <a:lnTo>
                  <a:pt x="163860" y="32549"/>
                </a:lnTo>
                <a:cubicBezTo>
                  <a:pt x="159707" y="28352"/>
                  <a:pt x="159752" y="21565"/>
                  <a:pt x="163949" y="17413"/>
                </a:cubicBezTo>
                <a:cubicBezTo>
                  <a:pt x="168146" y="13261"/>
                  <a:pt x="174933" y="13305"/>
                  <a:pt x="179085" y="17502"/>
                </a:cubicBezTo>
                <a:close/>
                <a:moveTo>
                  <a:pt x="14332" y="102468"/>
                </a:moveTo>
                <a:lnTo>
                  <a:pt x="14332" y="42863"/>
                </a:lnTo>
                <a:cubicBezTo>
                  <a:pt x="14332" y="27102"/>
                  <a:pt x="27146" y="14288"/>
                  <a:pt x="42907" y="14288"/>
                </a:cubicBezTo>
                <a:lnTo>
                  <a:pt x="102513" y="14288"/>
                </a:lnTo>
                <a:cubicBezTo>
                  <a:pt x="110103" y="14288"/>
                  <a:pt x="117381" y="17279"/>
                  <a:pt x="122739" y="22637"/>
                </a:cubicBezTo>
                <a:lnTo>
                  <a:pt x="187032" y="86931"/>
                </a:lnTo>
                <a:cubicBezTo>
                  <a:pt x="198194" y="98093"/>
                  <a:pt x="198194" y="116175"/>
                  <a:pt x="187032" y="127337"/>
                </a:cubicBezTo>
                <a:lnTo>
                  <a:pt x="127427" y="186943"/>
                </a:lnTo>
                <a:cubicBezTo>
                  <a:pt x="116265" y="198105"/>
                  <a:pt x="98182" y="198105"/>
                  <a:pt x="87020" y="186943"/>
                </a:cubicBezTo>
                <a:lnTo>
                  <a:pt x="22726" y="122649"/>
                </a:lnTo>
                <a:cubicBezTo>
                  <a:pt x="17368" y="117291"/>
                  <a:pt x="14377" y="110014"/>
                  <a:pt x="14377" y="102424"/>
                </a:cubicBezTo>
                <a:close/>
                <a:moveTo>
                  <a:pt x="78626" y="64294"/>
                </a:moveTo>
                <a:cubicBezTo>
                  <a:pt x="78626" y="56408"/>
                  <a:pt x="72224" y="50006"/>
                  <a:pt x="64338" y="50006"/>
                </a:cubicBezTo>
                <a:cubicBezTo>
                  <a:pt x="56453" y="50006"/>
                  <a:pt x="50051" y="56408"/>
                  <a:pt x="50051" y="64294"/>
                </a:cubicBezTo>
                <a:cubicBezTo>
                  <a:pt x="50051" y="72179"/>
                  <a:pt x="56453" y="78581"/>
                  <a:pt x="64338" y="78581"/>
                </a:cubicBezTo>
                <a:cubicBezTo>
                  <a:pt x="72224" y="78581"/>
                  <a:pt x="78626" y="72179"/>
                  <a:pt x="78626" y="6429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8801100" y="22352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分类管理 (/categories)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509000" y="31115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8509000" y="31115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56105" y="3136900"/>
            <a:ext cx="115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/categories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309920" y="3162300"/>
            <a:ext cx="125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(获取分类列表)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280400" y="4241800"/>
            <a:ext cx="7467600" cy="2184400"/>
          </a:xfrm>
          <a:custGeom>
            <a:avLst/>
            <a:gdLst/>
            <a:ahLst/>
            <a:cxnLst/>
            <a:rect l="l" t="t" r="r" b="b"/>
            <a:pathLst>
              <a:path w="7467600" h="2184400">
                <a:moveTo>
                  <a:pt x="50800" y="0"/>
                </a:moveTo>
                <a:lnTo>
                  <a:pt x="7366004" y="0"/>
                </a:lnTo>
                <a:cubicBezTo>
                  <a:pt x="7422114" y="0"/>
                  <a:pt x="7467600" y="45486"/>
                  <a:pt x="7467600" y="101596"/>
                </a:cubicBezTo>
                <a:lnTo>
                  <a:pt x="7467600" y="2082804"/>
                </a:lnTo>
                <a:cubicBezTo>
                  <a:pt x="7467600" y="2138914"/>
                  <a:pt x="7422114" y="2184400"/>
                  <a:pt x="7366004" y="2184400"/>
                </a:cubicBez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Shape 46"/>
          <p:cNvSpPr/>
          <p:nvPr/>
        </p:nvSpPr>
        <p:spPr>
          <a:xfrm>
            <a:off x="8280400" y="4241800"/>
            <a:ext cx="50800" cy="2184400"/>
          </a:xfrm>
          <a:custGeom>
            <a:avLst/>
            <a:gdLst/>
            <a:ahLst/>
            <a:cxnLst/>
            <a:rect l="l" t="t" r="r" b="b"/>
            <a:pathLst>
              <a:path w="50800" h="2184400">
                <a:moveTo>
                  <a:pt x="50800" y="0"/>
                </a:moveTo>
                <a:lnTo>
                  <a:pt x="50800" y="0"/>
                </a:lnTo>
                <a:lnTo>
                  <a:pt x="50800" y="2184400"/>
                </a:ln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Shape 47"/>
          <p:cNvSpPr/>
          <p:nvPr/>
        </p:nvSpPr>
        <p:spPr>
          <a:xfrm>
            <a:off x="8540750" y="4508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Text 48"/>
          <p:cNvSpPr/>
          <p:nvPr/>
        </p:nvSpPr>
        <p:spPr>
          <a:xfrm>
            <a:off x="8801100" y="44450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 (/stats)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509000" y="49530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8509000" y="49530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156105" y="4978400"/>
            <a:ext cx="146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/stats/monthly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0612239" y="50038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(月度统计)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509000" y="54102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8509000" y="54102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156105" y="5435600"/>
            <a:ext cx="1206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/stats/trend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0357048" y="54610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(趋势数据)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509000" y="58674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50801" y="0"/>
                </a:moveTo>
                <a:lnTo>
                  <a:pt x="495299" y="0"/>
                </a:lnTo>
                <a:cubicBezTo>
                  <a:pt x="523356" y="0"/>
                  <a:pt x="546100" y="22744"/>
                  <a:pt x="546100" y="50801"/>
                </a:cubicBezTo>
                <a:lnTo>
                  <a:pt x="546100" y="304799"/>
                </a:lnTo>
                <a:cubicBezTo>
                  <a:pt x="546100" y="332856"/>
                  <a:pt x="523356" y="355600"/>
                  <a:pt x="495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8509000" y="5867400"/>
            <a:ext cx="6350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156105" y="5892800"/>
            <a:ext cx="203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/stats/category-ratio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188998" y="59182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(分类占比)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280400" y="6629400"/>
            <a:ext cx="7467600" cy="2006600"/>
          </a:xfrm>
          <a:custGeom>
            <a:avLst/>
            <a:gdLst/>
            <a:ahLst/>
            <a:cxnLst/>
            <a:rect l="l" t="t" r="r" b="b"/>
            <a:pathLst>
              <a:path w="7467600" h="2006600">
                <a:moveTo>
                  <a:pt x="50800" y="0"/>
                </a:moveTo>
                <a:lnTo>
                  <a:pt x="7366006" y="0"/>
                </a:lnTo>
                <a:cubicBezTo>
                  <a:pt x="7422115" y="0"/>
                  <a:pt x="7467600" y="45485"/>
                  <a:pt x="7467600" y="101594"/>
                </a:cubicBezTo>
                <a:lnTo>
                  <a:pt x="7467600" y="1905006"/>
                </a:lnTo>
                <a:cubicBezTo>
                  <a:pt x="7467600" y="1961115"/>
                  <a:pt x="7422115" y="2006600"/>
                  <a:pt x="7366006" y="2006600"/>
                </a:cubicBezTo>
                <a:lnTo>
                  <a:pt x="50800" y="2006600"/>
                </a:lnTo>
                <a:cubicBezTo>
                  <a:pt x="22744" y="2006600"/>
                  <a:pt x="0" y="1983856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4" name="Shape 62"/>
          <p:cNvSpPr/>
          <p:nvPr/>
        </p:nvSpPr>
        <p:spPr>
          <a:xfrm>
            <a:off x="8280400" y="6629400"/>
            <a:ext cx="50800" cy="2006600"/>
          </a:xfrm>
          <a:custGeom>
            <a:avLst/>
            <a:gdLst/>
            <a:ahLst/>
            <a:cxnLst/>
            <a:rect l="l" t="t" r="r" b="b"/>
            <a:pathLst>
              <a:path w="50800" h="2006600">
                <a:moveTo>
                  <a:pt x="50800" y="0"/>
                </a:moveTo>
                <a:lnTo>
                  <a:pt x="50800" y="0"/>
                </a:lnTo>
                <a:lnTo>
                  <a:pt x="50800" y="2006600"/>
                </a:lnTo>
                <a:lnTo>
                  <a:pt x="50800" y="2006600"/>
                </a:lnTo>
                <a:cubicBezTo>
                  <a:pt x="22763" y="2006600"/>
                  <a:pt x="0" y="1983837"/>
                  <a:pt x="0" y="195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5" name="Shape 63"/>
          <p:cNvSpPr/>
          <p:nvPr/>
        </p:nvSpPr>
        <p:spPr>
          <a:xfrm>
            <a:off x="8569325" y="68961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135731"/>
                </a:lnTo>
                <a:lnTo>
                  <a:pt x="81305" y="135731"/>
                </a:lnTo>
                <a:lnTo>
                  <a:pt x="67464" y="121890"/>
                </a:lnTo>
                <a:cubicBezTo>
                  <a:pt x="63267" y="117693"/>
                  <a:pt x="63267" y="110907"/>
                  <a:pt x="67464" y="106754"/>
                </a:cubicBezTo>
                <a:cubicBezTo>
                  <a:pt x="71661" y="102602"/>
                  <a:pt x="78447" y="102557"/>
                  <a:pt x="82600" y="106754"/>
                </a:cubicBezTo>
                <a:lnTo>
                  <a:pt x="114746" y="138901"/>
                </a:lnTo>
                <a:cubicBezTo>
                  <a:pt x="118943" y="143098"/>
                  <a:pt x="118943" y="149885"/>
                  <a:pt x="114746" y="154037"/>
                </a:cubicBezTo>
                <a:lnTo>
                  <a:pt x="82600" y="186184"/>
                </a:lnTo>
                <a:cubicBezTo>
                  <a:pt x="78403" y="190381"/>
                  <a:pt x="71616" y="190381"/>
                  <a:pt x="67464" y="186184"/>
                </a:cubicBezTo>
                <a:cubicBezTo>
                  <a:pt x="63311" y="181987"/>
                  <a:pt x="63267" y="175200"/>
                  <a:pt x="67464" y="171048"/>
                </a:cubicBezTo>
                <a:lnTo>
                  <a:pt x="81305" y="157207"/>
                </a:lnTo>
                <a:lnTo>
                  <a:pt x="0" y="157207"/>
                </a:lnTo>
                <a:lnTo>
                  <a:pt x="0" y="200070"/>
                </a:lnTo>
                <a:cubicBezTo>
                  <a:pt x="0" y="215831"/>
                  <a:pt x="12814" y="228645"/>
                  <a:pt x="28575" y="228645"/>
                </a:cubicBezTo>
                <a:lnTo>
                  <a:pt x="142875" y="228645"/>
                </a:lnTo>
                <a:cubicBezTo>
                  <a:pt x="158636" y="228645"/>
                  <a:pt x="171450" y="215831"/>
                  <a:pt x="171450" y="200070"/>
                </a:cubicBezTo>
                <a:lnTo>
                  <a:pt x="171450" y="76170"/>
                </a:lnTo>
                <a:cubicBezTo>
                  <a:pt x="171450" y="68580"/>
                  <a:pt x="168459" y="61302"/>
                  <a:pt x="163101" y="55944"/>
                </a:cubicBezTo>
                <a:lnTo>
                  <a:pt x="115506" y="8349"/>
                </a:lnTo>
                <a:cubicBezTo>
                  <a:pt x="110148" y="2991"/>
                  <a:pt x="102915" y="0"/>
                  <a:pt x="95324" y="0"/>
                </a:cubicBezTo>
                <a:lnTo>
                  <a:pt x="28575" y="0"/>
                </a:lnTo>
                <a:close/>
                <a:moveTo>
                  <a:pt x="145331" y="78581"/>
                </a:moveTo>
                <a:lnTo>
                  <a:pt x="103584" y="78581"/>
                </a:lnTo>
                <a:cubicBezTo>
                  <a:pt x="97646" y="78581"/>
                  <a:pt x="92869" y="73804"/>
                  <a:pt x="92869" y="67866"/>
                </a:cubicBezTo>
                <a:lnTo>
                  <a:pt x="92869" y="26119"/>
                </a:lnTo>
                <a:lnTo>
                  <a:pt x="145331" y="7858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8801100" y="6832600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高级功能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8509000" y="74104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8" name="Text 66"/>
          <p:cNvSpPr/>
          <p:nvPr/>
        </p:nvSpPr>
        <p:spPr>
          <a:xfrm>
            <a:off x="8509000" y="74104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276159" y="7435850"/>
            <a:ext cx="80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/import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0069909" y="74612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(账单导入)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509000" y="80073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50801" y="0"/>
                </a:moveTo>
                <a:lnTo>
                  <a:pt x="609599" y="0"/>
                </a:lnTo>
                <a:cubicBezTo>
                  <a:pt x="637656" y="0"/>
                  <a:pt x="660400" y="22744"/>
                  <a:pt x="660400" y="50801"/>
                </a:cubicBezTo>
                <a:lnTo>
                  <a:pt x="660400" y="304799"/>
                </a:lnTo>
                <a:cubicBezTo>
                  <a:pt x="660400" y="332856"/>
                  <a:pt x="637656" y="355600"/>
                  <a:pt x="609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2" name="Text 70"/>
          <p:cNvSpPr/>
          <p:nvPr/>
        </p:nvSpPr>
        <p:spPr>
          <a:xfrm>
            <a:off x="8509000" y="8007350"/>
            <a:ext cx="7493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9276159" y="8032750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/recurring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10310713" y="805815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(定时收支)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raw.githubusercontent.com/d8af0caab254cb539ab496da115f2d4ea3b91e15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20900" b="2090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</a:t>
            </a:r>
            <a:r>
              <a:rPr lang="en-US" altLang="zh-CN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核心代码与关键技术点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709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前端技术实现要点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27667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Vue3组合式API与组件化开发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4500" y="1693333"/>
            <a:ext cx="10085917" cy="5196417"/>
          </a:xfrm>
          <a:custGeom>
            <a:avLst/>
            <a:gdLst/>
            <a:ahLst/>
            <a:cxnLst/>
            <a:rect l="l" t="t" r="r" b="b"/>
            <a:pathLst>
              <a:path w="10085917" h="5196417">
                <a:moveTo>
                  <a:pt x="42333" y="0"/>
                </a:moveTo>
                <a:lnTo>
                  <a:pt x="10001267" y="0"/>
                </a:lnTo>
                <a:cubicBezTo>
                  <a:pt x="10048018" y="0"/>
                  <a:pt x="10085917" y="37899"/>
                  <a:pt x="10085917" y="84650"/>
                </a:cubicBezTo>
                <a:lnTo>
                  <a:pt x="10085917" y="5111767"/>
                </a:lnTo>
                <a:cubicBezTo>
                  <a:pt x="10085917" y="5158518"/>
                  <a:pt x="10048018" y="5196417"/>
                  <a:pt x="10001267" y="5196417"/>
                </a:cubicBezTo>
                <a:lnTo>
                  <a:pt x="42333" y="5196417"/>
                </a:lnTo>
                <a:cubicBezTo>
                  <a:pt x="18953" y="5196417"/>
                  <a:pt x="0" y="5177463"/>
                  <a:pt x="0" y="515408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44500" y="1693333"/>
            <a:ext cx="42333" cy="5196417"/>
          </a:xfrm>
          <a:custGeom>
            <a:avLst/>
            <a:gdLst/>
            <a:ahLst/>
            <a:cxnLst/>
            <a:rect l="l" t="t" r="r" b="b"/>
            <a:pathLst>
              <a:path w="42333" h="5196417">
                <a:moveTo>
                  <a:pt x="42333" y="0"/>
                </a:moveTo>
                <a:lnTo>
                  <a:pt x="42333" y="0"/>
                </a:lnTo>
                <a:lnTo>
                  <a:pt x="42333" y="5196417"/>
                </a:lnTo>
                <a:lnTo>
                  <a:pt x="42333" y="5196417"/>
                </a:lnTo>
                <a:cubicBezTo>
                  <a:pt x="18953" y="5196417"/>
                  <a:pt x="0" y="5177463"/>
                  <a:pt x="0" y="515408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90563" y="1947333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149159" y="496"/>
                </a:moveTo>
                <a:cubicBezTo>
                  <a:pt x="142131" y="-1530"/>
                  <a:pt x="134813" y="2563"/>
                  <a:pt x="132788" y="9591"/>
                </a:cubicBezTo>
                <a:lnTo>
                  <a:pt x="79871" y="194799"/>
                </a:lnTo>
                <a:cubicBezTo>
                  <a:pt x="77845" y="201827"/>
                  <a:pt x="81938" y="209145"/>
                  <a:pt x="88966" y="211171"/>
                </a:cubicBezTo>
                <a:cubicBezTo>
                  <a:pt x="95994" y="213196"/>
                  <a:pt x="103312" y="209104"/>
                  <a:pt x="105337" y="202076"/>
                </a:cubicBezTo>
                <a:lnTo>
                  <a:pt x="158254" y="16867"/>
                </a:lnTo>
                <a:cubicBezTo>
                  <a:pt x="160280" y="9839"/>
                  <a:pt x="156187" y="2522"/>
                  <a:pt x="149159" y="496"/>
                </a:cubicBezTo>
                <a:close/>
                <a:moveTo>
                  <a:pt x="175865" y="56761"/>
                </a:moveTo>
                <a:cubicBezTo>
                  <a:pt x="170698" y="61929"/>
                  <a:pt x="170698" y="70321"/>
                  <a:pt x="175865" y="75489"/>
                </a:cubicBezTo>
                <a:lnTo>
                  <a:pt x="206210" y="105833"/>
                </a:lnTo>
                <a:lnTo>
                  <a:pt x="175865" y="136178"/>
                </a:lnTo>
                <a:cubicBezTo>
                  <a:pt x="170698" y="141345"/>
                  <a:pt x="170698" y="149738"/>
                  <a:pt x="175865" y="154905"/>
                </a:cubicBezTo>
                <a:cubicBezTo>
                  <a:pt x="181033" y="160073"/>
                  <a:pt x="189425" y="160073"/>
                  <a:pt x="194593" y="154905"/>
                </a:cubicBezTo>
                <a:lnTo>
                  <a:pt x="234280" y="115218"/>
                </a:lnTo>
                <a:cubicBezTo>
                  <a:pt x="239448" y="110050"/>
                  <a:pt x="239448" y="101658"/>
                  <a:pt x="234280" y="96490"/>
                </a:cubicBezTo>
                <a:lnTo>
                  <a:pt x="194593" y="56803"/>
                </a:lnTo>
                <a:cubicBezTo>
                  <a:pt x="189425" y="51635"/>
                  <a:pt x="181033" y="51635"/>
                  <a:pt x="175865" y="56803"/>
                </a:cubicBezTo>
                <a:close/>
                <a:moveTo>
                  <a:pt x="62301" y="56761"/>
                </a:moveTo>
                <a:cubicBezTo>
                  <a:pt x="57133" y="51594"/>
                  <a:pt x="48741" y="51594"/>
                  <a:pt x="43574" y="56761"/>
                </a:cubicBezTo>
                <a:lnTo>
                  <a:pt x="3886" y="96449"/>
                </a:lnTo>
                <a:cubicBezTo>
                  <a:pt x="-1282" y="101617"/>
                  <a:pt x="-1282" y="110009"/>
                  <a:pt x="3886" y="115176"/>
                </a:cubicBezTo>
                <a:lnTo>
                  <a:pt x="43574" y="154864"/>
                </a:lnTo>
                <a:cubicBezTo>
                  <a:pt x="48741" y="160032"/>
                  <a:pt x="57133" y="160032"/>
                  <a:pt x="62301" y="154864"/>
                </a:cubicBezTo>
                <a:cubicBezTo>
                  <a:pt x="67469" y="149696"/>
                  <a:pt x="67469" y="141304"/>
                  <a:pt x="62301" y="136136"/>
                </a:cubicBezTo>
                <a:lnTo>
                  <a:pt x="31957" y="105833"/>
                </a:lnTo>
                <a:lnTo>
                  <a:pt x="62260" y="75489"/>
                </a:lnTo>
                <a:cubicBezTo>
                  <a:pt x="67427" y="70321"/>
                  <a:pt x="67427" y="61929"/>
                  <a:pt x="62260" y="56761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05000"/>
            <a:ext cx="9482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7333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Vue3组合式API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7333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setup语法糖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简化代码结构，ref、reactive实现响应式数据，computed计算属性处理派生数据，watch监听数据变化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80889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Element Plus组件库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80889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快速搭建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美观的用户界面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，使用表单、表格、对话框、选择器等组件，统一视觉风格与交互体验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7333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Axios拦截器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7333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配置请求/响应拦截器，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统一处理HTTP通信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，自动添加JWT令牌到请求头，全局错误处理与提示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80889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Vue Router路由守卫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80889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登录验证与权限控制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，beforeEach钩子检查用户登录状态，未登录用户自动跳转登录页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7333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ECharts图表组件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7333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封装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可复用的图表组件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，实现饼图、折线图、柱状图数据可视化，响应式图表自适应容器大小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80889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响应式设计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80889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Tailwind CSS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实现响应式布局，适配不同屏幕尺寸（桌面端、平板、手机），确保良好的移动端体验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4500" y="7061150"/>
            <a:ext cx="10085917" cy="2878667"/>
          </a:xfrm>
          <a:custGeom>
            <a:avLst/>
            <a:gdLst/>
            <a:ahLst/>
            <a:cxnLst/>
            <a:rect l="l" t="t" r="r" b="b"/>
            <a:pathLst>
              <a:path w="10085917" h="2878667">
                <a:moveTo>
                  <a:pt x="42333" y="0"/>
                </a:moveTo>
                <a:lnTo>
                  <a:pt x="10001255" y="0"/>
                </a:lnTo>
                <a:cubicBezTo>
                  <a:pt x="10048012" y="0"/>
                  <a:pt x="10085917" y="37904"/>
                  <a:pt x="10085917" y="84662"/>
                </a:cubicBezTo>
                <a:lnTo>
                  <a:pt x="10085917" y="2794005"/>
                </a:lnTo>
                <a:cubicBezTo>
                  <a:pt x="10085917" y="2840762"/>
                  <a:pt x="10048012" y="2878667"/>
                  <a:pt x="10001255" y="2878667"/>
                </a:cubicBezTo>
                <a:lnTo>
                  <a:pt x="42333" y="2878667"/>
                </a:lnTo>
                <a:cubicBezTo>
                  <a:pt x="18953" y="2878667"/>
                  <a:pt x="0" y="2859713"/>
                  <a:pt x="0" y="283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444500" y="7061150"/>
            <a:ext cx="42333" cy="2878667"/>
          </a:xfrm>
          <a:custGeom>
            <a:avLst/>
            <a:gdLst/>
            <a:ahLst/>
            <a:cxnLst/>
            <a:rect l="l" t="t" r="r" b="b"/>
            <a:pathLst>
              <a:path w="42333" h="2878667">
                <a:moveTo>
                  <a:pt x="42333" y="0"/>
                </a:moveTo>
                <a:lnTo>
                  <a:pt x="42333" y="0"/>
                </a:lnTo>
                <a:lnTo>
                  <a:pt x="42333" y="2878667"/>
                </a:lnTo>
                <a:lnTo>
                  <a:pt x="42333" y="2878667"/>
                </a:lnTo>
                <a:cubicBezTo>
                  <a:pt x="18953" y="2878667"/>
                  <a:pt x="0" y="2859713"/>
                  <a:pt x="0" y="283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649552" y="72834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0836" y="83939"/>
                </a:moveTo>
                <a:lnTo>
                  <a:pt x="12055" y="110207"/>
                </a:lnTo>
                <a:lnTo>
                  <a:pt x="12055" y="35719"/>
                </a:lnTo>
                <a:cubicBezTo>
                  <a:pt x="12055" y="22585"/>
                  <a:pt x="22733" y="11906"/>
                  <a:pt x="35868" y="11906"/>
                </a:cubicBezTo>
                <a:lnTo>
                  <a:pt x="87474" y="11906"/>
                </a:lnTo>
                <a:cubicBezTo>
                  <a:pt x="92608" y="11906"/>
                  <a:pt x="97631" y="13581"/>
                  <a:pt x="101761" y="16669"/>
                </a:cubicBezTo>
                <a:lnTo>
                  <a:pt x="116049" y="27384"/>
                </a:lnTo>
                <a:cubicBezTo>
                  <a:pt x="118095" y="28947"/>
                  <a:pt x="120625" y="29766"/>
                  <a:pt x="123192" y="29766"/>
                </a:cubicBezTo>
                <a:lnTo>
                  <a:pt x="166836" y="29766"/>
                </a:lnTo>
                <a:cubicBezTo>
                  <a:pt x="179970" y="29766"/>
                  <a:pt x="190649" y="40444"/>
                  <a:pt x="190649" y="53578"/>
                </a:cubicBezTo>
                <a:lnTo>
                  <a:pt x="190649" y="59531"/>
                </a:lnTo>
                <a:lnTo>
                  <a:pt x="54694" y="59531"/>
                </a:lnTo>
                <a:cubicBezTo>
                  <a:pt x="39328" y="59531"/>
                  <a:pt x="25673" y="69354"/>
                  <a:pt x="20799" y="83939"/>
                </a:cubicBezTo>
                <a:close/>
                <a:moveTo>
                  <a:pt x="177775" y="166688"/>
                </a:moveTo>
                <a:lnTo>
                  <a:pt x="36835" y="166688"/>
                </a:lnTo>
                <a:cubicBezTo>
                  <a:pt x="24631" y="166688"/>
                  <a:pt x="16036" y="154744"/>
                  <a:pt x="19906" y="143173"/>
                </a:cubicBezTo>
                <a:lnTo>
                  <a:pt x="37765" y="89595"/>
                </a:lnTo>
                <a:cubicBezTo>
                  <a:pt x="40184" y="82302"/>
                  <a:pt x="47030" y="77391"/>
                  <a:pt x="54694" y="77391"/>
                </a:cubicBezTo>
                <a:lnTo>
                  <a:pt x="195635" y="77391"/>
                </a:lnTo>
                <a:cubicBezTo>
                  <a:pt x="207838" y="77391"/>
                  <a:pt x="216433" y="89334"/>
                  <a:pt x="212564" y="100905"/>
                </a:cubicBezTo>
                <a:lnTo>
                  <a:pt x="194704" y="154484"/>
                </a:lnTo>
                <a:cubicBezTo>
                  <a:pt x="192286" y="161776"/>
                  <a:pt x="185440" y="166688"/>
                  <a:pt x="177775" y="1666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878417" y="7230484"/>
            <a:ext cx="95779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前端项目结构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5000" y="7653817"/>
            <a:ext cx="9726083" cy="2116667"/>
          </a:xfrm>
          <a:custGeom>
            <a:avLst/>
            <a:gdLst/>
            <a:ahLst/>
            <a:cxnLst/>
            <a:rect l="l" t="t" r="r" b="b"/>
            <a:pathLst>
              <a:path w="9726083" h="2116667">
                <a:moveTo>
                  <a:pt x="84667" y="0"/>
                </a:moveTo>
                <a:lnTo>
                  <a:pt x="9641417" y="0"/>
                </a:lnTo>
                <a:cubicBezTo>
                  <a:pt x="9688177" y="0"/>
                  <a:pt x="9726083" y="37907"/>
                  <a:pt x="9726083" y="84667"/>
                </a:cubicBezTo>
                <a:lnTo>
                  <a:pt x="9726083" y="2032000"/>
                </a:lnTo>
                <a:cubicBezTo>
                  <a:pt x="9726083" y="2078760"/>
                  <a:pt x="9688177" y="2116667"/>
                  <a:pt x="9641417" y="2116667"/>
                </a:cubicBezTo>
                <a:lnTo>
                  <a:pt x="84667" y="2116667"/>
                </a:lnTo>
                <a:cubicBezTo>
                  <a:pt x="37907" y="2116667"/>
                  <a:pt x="0" y="2078760"/>
                  <a:pt x="0" y="2032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804333" y="7823150"/>
            <a:ext cx="9461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frontend/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89000" y="8077150"/>
            <a:ext cx="9376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src/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73667" y="8331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components/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公共组件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73667" y="8585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views/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页面组件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73667" y="8839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router/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路由配置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73667" y="9093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utils/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工具函数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73667" y="9347150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main.js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入口文件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802028" y="1693333"/>
            <a:ext cx="5027083" cy="7186083"/>
          </a:xfrm>
          <a:custGeom>
            <a:avLst/>
            <a:gdLst/>
            <a:ahLst/>
            <a:cxnLst/>
            <a:rect l="l" t="t" r="r" b="b"/>
            <a:pathLst>
              <a:path w="5027083" h="7186083">
                <a:moveTo>
                  <a:pt x="42333" y="0"/>
                </a:moveTo>
                <a:lnTo>
                  <a:pt x="4942427" y="0"/>
                </a:lnTo>
                <a:cubicBezTo>
                  <a:pt x="4989182" y="0"/>
                  <a:pt x="5027083" y="37902"/>
                  <a:pt x="5027083" y="84656"/>
                </a:cubicBezTo>
                <a:lnTo>
                  <a:pt x="5027083" y="7101427"/>
                </a:lnTo>
                <a:cubicBezTo>
                  <a:pt x="5027083" y="7148182"/>
                  <a:pt x="4989182" y="7186083"/>
                  <a:pt x="4942427" y="7186083"/>
                </a:cubicBezTo>
                <a:lnTo>
                  <a:pt x="42333" y="7186083"/>
                </a:lnTo>
                <a:cubicBezTo>
                  <a:pt x="18953" y="7186083"/>
                  <a:pt x="0" y="7167130"/>
                  <a:pt x="0" y="714375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10802028" y="1693333"/>
            <a:ext cx="42333" cy="7186083"/>
          </a:xfrm>
          <a:custGeom>
            <a:avLst/>
            <a:gdLst/>
            <a:ahLst/>
            <a:cxnLst/>
            <a:rect l="l" t="t" r="r" b="b"/>
            <a:pathLst>
              <a:path w="42333" h="7186083">
                <a:moveTo>
                  <a:pt x="42333" y="0"/>
                </a:moveTo>
                <a:lnTo>
                  <a:pt x="42333" y="0"/>
                </a:lnTo>
                <a:lnTo>
                  <a:pt x="42333" y="7186083"/>
                </a:lnTo>
                <a:lnTo>
                  <a:pt x="42333" y="7186083"/>
                </a:lnTo>
                <a:cubicBezTo>
                  <a:pt x="18953" y="7186083"/>
                  <a:pt x="0" y="7167130"/>
                  <a:pt x="0" y="714375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11087778" y="1947333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121088" y="158750"/>
                </a:moveTo>
                <a:cubicBezTo>
                  <a:pt x="124106" y="149531"/>
                  <a:pt x="130142" y="141180"/>
                  <a:pt x="136963" y="133987"/>
                </a:cubicBezTo>
                <a:cubicBezTo>
                  <a:pt x="150482" y="119765"/>
                  <a:pt x="158750" y="100542"/>
                  <a:pt x="158750" y="79375"/>
                </a:cubicBezTo>
                <a:cubicBezTo>
                  <a:pt x="158750" y="35553"/>
                  <a:pt x="123197" y="0"/>
                  <a:pt x="79375" y="0"/>
                </a:cubicBezTo>
                <a:cubicBezTo>
                  <a:pt x="35553" y="0"/>
                  <a:pt x="0" y="35553"/>
                  <a:pt x="0" y="79375"/>
                </a:cubicBezTo>
                <a:cubicBezTo>
                  <a:pt x="0" y="100542"/>
                  <a:pt x="8268" y="119765"/>
                  <a:pt x="21787" y="133987"/>
                </a:cubicBezTo>
                <a:cubicBezTo>
                  <a:pt x="28608" y="141180"/>
                  <a:pt x="34685" y="149531"/>
                  <a:pt x="37662" y="158750"/>
                </a:cubicBezTo>
                <a:lnTo>
                  <a:pt x="121047" y="158750"/>
                </a:lnTo>
                <a:close/>
                <a:moveTo>
                  <a:pt x="119063" y="178594"/>
                </a:moveTo>
                <a:lnTo>
                  <a:pt x="39688" y="178594"/>
                </a:lnTo>
                <a:lnTo>
                  <a:pt x="39688" y="185208"/>
                </a:lnTo>
                <a:cubicBezTo>
                  <a:pt x="39688" y="203481"/>
                  <a:pt x="54488" y="218281"/>
                  <a:pt x="72760" y="218281"/>
                </a:cubicBezTo>
                <a:lnTo>
                  <a:pt x="85990" y="218281"/>
                </a:lnTo>
                <a:cubicBezTo>
                  <a:pt x="104262" y="218281"/>
                  <a:pt x="119063" y="203481"/>
                  <a:pt x="119063" y="185208"/>
                </a:cubicBezTo>
                <a:lnTo>
                  <a:pt x="119063" y="178594"/>
                </a:lnTo>
                <a:close/>
                <a:moveTo>
                  <a:pt x="76068" y="46302"/>
                </a:moveTo>
                <a:cubicBezTo>
                  <a:pt x="59614" y="46302"/>
                  <a:pt x="46302" y="59614"/>
                  <a:pt x="46302" y="76068"/>
                </a:cubicBezTo>
                <a:cubicBezTo>
                  <a:pt x="46302" y="81566"/>
                  <a:pt x="41879" y="85990"/>
                  <a:pt x="36380" y="85990"/>
                </a:cubicBezTo>
                <a:cubicBezTo>
                  <a:pt x="30882" y="85990"/>
                  <a:pt x="26458" y="81566"/>
                  <a:pt x="26458" y="76068"/>
                </a:cubicBezTo>
                <a:cubicBezTo>
                  <a:pt x="26458" y="48659"/>
                  <a:pt x="48659" y="26458"/>
                  <a:pt x="76068" y="26458"/>
                </a:cubicBezTo>
                <a:cubicBezTo>
                  <a:pt x="81566" y="26458"/>
                  <a:pt x="85990" y="30882"/>
                  <a:pt x="85990" y="36380"/>
                </a:cubicBezTo>
                <a:cubicBezTo>
                  <a:pt x="85990" y="41879"/>
                  <a:pt x="81566" y="46302"/>
                  <a:pt x="76068" y="4630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11299445" y="1905000"/>
            <a:ext cx="4423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开发亮点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034861" y="2370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11161861" y="2497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组件化开发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161861" y="2794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将页面拆分为可复用的组件，提高代码复用率与可维护性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34861" y="3302000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161861" y="3429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状态管理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61861" y="3725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使用provide/inject实现跨组件状态共享，简化状态管理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34861" y="4233333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11161861" y="4360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表单验证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61861" y="4656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Plus表单验证规则，确保数据输入合法性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34861" y="5164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161861" y="5291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动态路由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61861" y="5588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根据用户登录状态动态控制路由访问权限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0802028" y="9050817"/>
            <a:ext cx="5027083" cy="889000"/>
          </a:xfrm>
          <a:custGeom>
            <a:avLst/>
            <a:gdLst/>
            <a:ahLst/>
            <a:cxnLst/>
            <a:rect l="l" t="t" r="r" b="b"/>
            <a:pathLst>
              <a:path w="5027083" h="889000">
                <a:moveTo>
                  <a:pt x="42333" y="0"/>
                </a:moveTo>
                <a:lnTo>
                  <a:pt x="4942415" y="0"/>
                </a:lnTo>
                <a:cubicBezTo>
                  <a:pt x="4989176" y="0"/>
                  <a:pt x="5027083" y="37907"/>
                  <a:pt x="5027083" y="84668"/>
                </a:cubicBezTo>
                <a:lnTo>
                  <a:pt x="5027083" y="804332"/>
                </a:lnTo>
                <a:cubicBezTo>
                  <a:pt x="5027083" y="851093"/>
                  <a:pt x="4989176" y="889000"/>
                  <a:pt x="4942415" y="889000"/>
                </a:cubicBez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0802028" y="9050817"/>
            <a:ext cx="42333" cy="889000"/>
          </a:xfrm>
          <a:custGeom>
            <a:avLst/>
            <a:gdLst/>
            <a:ahLst/>
            <a:cxnLst/>
            <a:rect l="l" t="t" r="r" b="b"/>
            <a:pathLst>
              <a:path w="42333" h="889000">
                <a:moveTo>
                  <a:pt x="42333" y="0"/>
                </a:moveTo>
                <a:lnTo>
                  <a:pt x="42333" y="0"/>
                </a:lnTo>
                <a:lnTo>
                  <a:pt x="42333" y="889000"/>
                </a:ln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Shape 50"/>
          <p:cNvSpPr/>
          <p:nvPr/>
        </p:nvSpPr>
        <p:spPr>
          <a:xfrm>
            <a:off x="11005757" y="9389484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92646" y="40142"/>
                </a:moveTo>
                <a:lnTo>
                  <a:pt x="92646" y="60647"/>
                </a:lnTo>
                <a:lnTo>
                  <a:pt x="92852" y="60854"/>
                </a:lnTo>
                <a:cubicBezTo>
                  <a:pt x="95539" y="26789"/>
                  <a:pt x="124023" y="0"/>
                  <a:pt x="158791" y="0"/>
                </a:cubicBezTo>
                <a:cubicBezTo>
                  <a:pt x="167101" y="0"/>
                  <a:pt x="175080" y="1530"/>
                  <a:pt x="182397" y="4341"/>
                </a:cubicBezTo>
                <a:cubicBezTo>
                  <a:pt x="186531" y="5912"/>
                  <a:pt x="187275" y="11162"/>
                  <a:pt x="184175" y="14304"/>
                </a:cubicBezTo>
                <a:lnTo>
                  <a:pt x="147505" y="50974"/>
                </a:lnTo>
                <a:cubicBezTo>
                  <a:pt x="146265" y="52214"/>
                  <a:pt x="145562" y="53909"/>
                  <a:pt x="145562" y="55645"/>
                </a:cubicBezTo>
                <a:lnTo>
                  <a:pt x="145562" y="72760"/>
                </a:lnTo>
                <a:cubicBezTo>
                  <a:pt x="145562" y="76398"/>
                  <a:pt x="148539" y="79375"/>
                  <a:pt x="152177" y="79375"/>
                </a:cubicBezTo>
                <a:lnTo>
                  <a:pt x="169292" y="79375"/>
                </a:lnTo>
                <a:cubicBezTo>
                  <a:pt x="171028" y="79375"/>
                  <a:pt x="172723" y="78672"/>
                  <a:pt x="173964" y="77432"/>
                </a:cubicBezTo>
                <a:lnTo>
                  <a:pt x="210633" y="40762"/>
                </a:lnTo>
                <a:cubicBezTo>
                  <a:pt x="213775" y="37620"/>
                  <a:pt x="219025" y="38406"/>
                  <a:pt x="220596" y="42540"/>
                </a:cubicBezTo>
                <a:cubicBezTo>
                  <a:pt x="223408" y="49857"/>
                  <a:pt x="224937" y="57836"/>
                  <a:pt x="224937" y="66146"/>
                </a:cubicBezTo>
                <a:cubicBezTo>
                  <a:pt x="224937" y="91199"/>
                  <a:pt x="211005" y="113027"/>
                  <a:pt x="190417" y="124230"/>
                </a:cubicBezTo>
                <a:lnTo>
                  <a:pt x="224110" y="157923"/>
                </a:lnTo>
                <a:cubicBezTo>
                  <a:pt x="231841" y="165654"/>
                  <a:pt x="231841" y="178222"/>
                  <a:pt x="224110" y="185994"/>
                </a:cubicBezTo>
                <a:lnTo>
                  <a:pt x="199264" y="210840"/>
                </a:lnTo>
                <a:cubicBezTo>
                  <a:pt x="191534" y="218571"/>
                  <a:pt x="178966" y="218571"/>
                  <a:pt x="171194" y="210840"/>
                </a:cubicBezTo>
                <a:lnTo>
                  <a:pt x="119104" y="158750"/>
                </a:lnTo>
                <a:cubicBezTo>
                  <a:pt x="107776" y="147423"/>
                  <a:pt x="105213" y="130679"/>
                  <a:pt x="111456" y="116871"/>
                </a:cubicBezTo>
                <a:lnTo>
                  <a:pt x="73959" y="79375"/>
                </a:lnTo>
                <a:lnTo>
                  <a:pt x="53454" y="79375"/>
                </a:lnTo>
                <a:cubicBezTo>
                  <a:pt x="49031" y="79375"/>
                  <a:pt x="44896" y="77184"/>
                  <a:pt x="42457" y="73505"/>
                </a:cubicBezTo>
                <a:lnTo>
                  <a:pt x="9674" y="24350"/>
                </a:lnTo>
                <a:cubicBezTo>
                  <a:pt x="7938" y="21745"/>
                  <a:pt x="8268" y="18231"/>
                  <a:pt x="10501" y="15999"/>
                </a:cubicBezTo>
                <a:lnTo>
                  <a:pt x="29270" y="-2770"/>
                </a:lnTo>
                <a:cubicBezTo>
                  <a:pt x="31502" y="-5002"/>
                  <a:pt x="34975" y="-5333"/>
                  <a:pt x="37620" y="-3597"/>
                </a:cubicBezTo>
                <a:lnTo>
                  <a:pt x="86775" y="29146"/>
                </a:lnTo>
                <a:cubicBezTo>
                  <a:pt x="90454" y="31585"/>
                  <a:pt x="92646" y="35719"/>
                  <a:pt x="92646" y="40142"/>
                </a:cubicBezTo>
                <a:close/>
                <a:moveTo>
                  <a:pt x="89132" y="122618"/>
                </a:moveTo>
                <a:cubicBezTo>
                  <a:pt x="86527" y="137914"/>
                  <a:pt x="90124" y="154078"/>
                  <a:pt x="100046" y="167018"/>
                </a:cubicBezTo>
                <a:lnTo>
                  <a:pt x="60771" y="206251"/>
                </a:lnTo>
                <a:cubicBezTo>
                  <a:pt x="49155" y="217868"/>
                  <a:pt x="30303" y="217868"/>
                  <a:pt x="18686" y="206251"/>
                </a:cubicBezTo>
                <a:cubicBezTo>
                  <a:pt x="7069" y="194634"/>
                  <a:pt x="7069" y="175783"/>
                  <a:pt x="18686" y="164166"/>
                </a:cubicBezTo>
                <a:lnTo>
                  <a:pt x="74662" y="108190"/>
                </a:lnTo>
                <a:lnTo>
                  <a:pt x="89132" y="12265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11384111" y="9220150"/>
            <a:ext cx="1915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构建工具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384111" y="9516484"/>
            <a:ext cx="1915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 - 快速构建与热更新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592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后端技术实现要点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27667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 + SQLite 技术栈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44500" y="1693333"/>
            <a:ext cx="10085917" cy="6413500"/>
          </a:xfrm>
          <a:custGeom>
            <a:avLst/>
            <a:gdLst/>
            <a:ahLst/>
            <a:cxnLst/>
            <a:rect l="l" t="t" r="r" b="b"/>
            <a:pathLst>
              <a:path w="10085917" h="6413500">
                <a:moveTo>
                  <a:pt x="42333" y="0"/>
                </a:moveTo>
                <a:lnTo>
                  <a:pt x="10001258" y="0"/>
                </a:lnTo>
                <a:cubicBezTo>
                  <a:pt x="10048014" y="0"/>
                  <a:pt x="10085917" y="37903"/>
                  <a:pt x="10085917" y="84658"/>
                </a:cubicBezTo>
                <a:lnTo>
                  <a:pt x="10085917" y="6328842"/>
                </a:lnTo>
                <a:cubicBezTo>
                  <a:pt x="10085917" y="6375597"/>
                  <a:pt x="10048014" y="6413500"/>
                  <a:pt x="10001258" y="6413500"/>
                </a:cubicBezTo>
                <a:lnTo>
                  <a:pt x="42333" y="6413500"/>
                </a:lnTo>
                <a:cubicBezTo>
                  <a:pt x="18953" y="6413500"/>
                  <a:pt x="0" y="6394547"/>
                  <a:pt x="0" y="63711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44500" y="1693333"/>
            <a:ext cx="42333" cy="6413500"/>
          </a:xfrm>
          <a:custGeom>
            <a:avLst/>
            <a:gdLst/>
            <a:ahLst/>
            <a:cxnLst/>
            <a:rect l="l" t="t" r="r" b="b"/>
            <a:pathLst>
              <a:path w="42333" h="6413500">
                <a:moveTo>
                  <a:pt x="42333" y="0"/>
                </a:moveTo>
                <a:lnTo>
                  <a:pt x="42333" y="0"/>
                </a:lnTo>
                <a:lnTo>
                  <a:pt x="42333" y="6413500"/>
                </a:lnTo>
                <a:lnTo>
                  <a:pt x="42333" y="6413500"/>
                </a:lnTo>
                <a:cubicBezTo>
                  <a:pt x="18953" y="6413500"/>
                  <a:pt x="0" y="6394547"/>
                  <a:pt x="0" y="63711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17021" y="1947333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26458" y="13229"/>
                </a:moveTo>
                <a:cubicBezTo>
                  <a:pt x="11865" y="13229"/>
                  <a:pt x="0" y="25094"/>
                  <a:pt x="0" y="39688"/>
                </a:cubicBezTo>
                <a:lnTo>
                  <a:pt x="0" y="66146"/>
                </a:lnTo>
                <a:cubicBezTo>
                  <a:pt x="0" y="80739"/>
                  <a:pt x="11865" y="92604"/>
                  <a:pt x="26458" y="92604"/>
                </a:cubicBezTo>
                <a:lnTo>
                  <a:pt x="158750" y="92604"/>
                </a:lnTo>
                <a:cubicBezTo>
                  <a:pt x="173343" y="92604"/>
                  <a:pt x="185208" y="80739"/>
                  <a:pt x="185208" y="66146"/>
                </a:cubicBezTo>
                <a:lnTo>
                  <a:pt x="185208" y="39688"/>
                </a:lnTo>
                <a:cubicBezTo>
                  <a:pt x="185208" y="25094"/>
                  <a:pt x="173343" y="13229"/>
                  <a:pt x="158750" y="13229"/>
                </a:cubicBezTo>
                <a:lnTo>
                  <a:pt x="26458" y="13229"/>
                </a:lnTo>
                <a:close/>
                <a:moveTo>
                  <a:pt x="115755" y="42995"/>
                </a:moveTo>
                <a:cubicBezTo>
                  <a:pt x="121231" y="42995"/>
                  <a:pt x="125677" y="47441"/>
                  <a:pt x="125677" y="52917"/>
                </a:cubicBezTo>
                <a:cubicBezTo>
                  <a:pt x="125677" y="58393"/>
                  <a:pt x="121231" y="62839"/>
                  <a:pt x="115755" y="62839"/>
                </a:cubicBezTo>
                <a:cubicBezTo>
                  <a:pt x="110279" y="62839"/>
                  <a:pt x="105833" y="58393"/>
                  <a:pt x="105833" y="52917"/>
                </a:cubicBezTo>
                <a:cubicBezTo>
                  <a:pt x="105833" y="47441"/>
                  <a:pt x="110279" y="42995"/>
                  <a:pt x="115755" y="42995"/>
                </a:cubicBezTo>
                <a:close/>
                <a:moveTo>
                  <a:pt x="138906" y="52917"/>
                </a:moveTo>
                <a:cubicBezTo>
                  <a:pt x="138906" y="47441"/>
                  <a:pt x="143352" y="42995"/>
                  <a:pt x="148828" y="42995"/>
                </a:cubicBezTo>
                <a:cubicBezTo>
                  <a:pt x="154304" y="42995"/>
                  <a:pt x="158750" y="47441"/>
                  <a:pt x="158750" y="52917"/>
                </a:cubicBezTo>
                <a:cubicBezTo>
                  <a:pt x="158750" y="58393"/>
                  <a:pt x="154304" y="62839"/>
                  <a:pt x="148828" y="62839"/>
                </a:cubicBezTo>
                <a:cubicBezTo>
                  <a:pt x="143352" y="62839"/>
                  <a:pt x="138906" y="58393"/>
                  <a:pt x="138906" y="52917"/>
                </a:cubicBezTo>
                <a:close/>
                <a:moveTo>
                  <a:pt x="26458" y="119063"/>
                </a:moveTo>
                <a:cubicBezTo>
                  <a:pt x="11865" y="119063"/>
                  <a:pt x="0" y="130927"/>
                  <a:pt x="0" y="145521"/>
                </a:cubicBezTo>
                <a:lnTo>
                  <a:pt x="0" y="171979"/>
                </a:lnTo>
                <a:cubicBezTo>
                  <a:pt x="0" y="186573"/>
                  <a:pt x="11865" y="198438"/>
                  <a:pt x="26458" y="198438"/>
                </a:cubicBezTo>
                <a:lnTo>
                  <a:pt x="158750" y="198438"/>
                </a:lnTo>
                <a:cubicBezTo>
                  <a:pt x="173343" y="198438"/>
                  <a:pt x="185208" y="186573"/>
                  <a:pt x="185208" y="171979"/>
                </a:cubicBezTo>
                <a:lnTo>
                  <a:pt x="185208" y="145521"/>
                </a:lnTo>
                <a:cubicBezTo>
                  <a:pt x="185208" y="130927"/>
                  <a:pt x="173343" y="119063"/>
                  <a:pt x="158750" y="119063"/>
                </a:cubicBezTo>
                <a:lnTo>
                  <a:pt x="26458" y="119063"/>
                </a:lnTo>
                <a:close/>
                <a:moveTo>
                  <a:pt x="115755" y="148828"/>
                </a:moveTo>
                <a:cubicBezTo>
                  <a:pt x="121231" y="148828"/>
                  <a:pt x="125677" y="153274"/>
                  <a:pt x="125677" y="158750"/>
                </a:cubicBezTo>
                <a:cubicBezTo>
                  <a:pt x="125677" y="164226"/>
                  <a:pt x="121231" y="168672"/>
                  <a:pt x="115755" y="168672"/>
                </a:cubicBezTo>
                <a:cubicBezTo>
                  <a:pt x="110279" y="168672"/>
                  <a:pt x="105833" y="164226"/>
                  <a:pt x="105833" y="158750"/>
                </a:cubicBezTo>
                <a:cubicBezTo>
                  <a:pt x="105833" y="153274"/>
                  <a:pt x="110279" y="148828"/>
                  <a:pt x="115755" y="148828"/>
                </a:cubicBezTo>
                <a:close/>
                <a:moveTo>
                  <a:pt x="138906" y="158750"/>
                </a:moveTo>
                <a:cubicBezTo>
                  <a:pt x="138906" y="153274"/>
                  <a:pt x="143352" y="148828"/>
                  <a:pt x="148828" y="148828"/>
                </a:cubicBezTo>
                <a:cubicBezTo>
                  <a:pt x="154304" y="148828"/>
                  <a:pt x="158750" y="153274"/>
                  <a:pt x="158750" y="158750"/>
                </a:cubicBezTo>
                <a:cubicBezTo>
                  <a:pt x="158750" y="164226"/>
                  <a:pt x="154304" y="168672"/>
                  <a:pt x="148828" y="168672"/>
                </a:cubicBezTo>
                <a:cubicBezTo>
                  <a:pt x="143352" y="168672"/>
                  <a:pt x="138906" y="164226"/>
                  <a:pt x="138906" y="1587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05000"/>
            <a:ext cx="9482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7333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Express框架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7333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搭建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API服务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，使用中间件处理跨域、JSON解析、日志记录，路由模块化设计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80889" y="2370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JWT中间件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80889" y="2709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用户身份验证与权限控制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，jsonwebtoken生成与验证令牌，配置路由守卫保护敏感接口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7333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bcryptjs加密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7333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密码哈希加密存储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，使用saltRounds配置加密强度，确保用户密码安全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80889" y="3429000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SQLite数据库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80889" y="3767667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数据库连接池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，编写SQL建表语句，实现数据的增删改查操作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7333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复杂SQL查询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7333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SUM、GROUP BY、JOIN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实现统计功能，多维度数据聚合与筛选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80889" y="4487333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文件上传处理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80889" y="4826000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multer中间件处理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CSV/Excel文件上传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，解析文件内容，数据清洗与去重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77333" y="5545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7. 定时任务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77333" y="5884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node-cron创建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周期性定时任务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，自动生成周期性账单，异常处理与日志记录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580889" y="5545667"/>
            <a:ext cx="481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8. 错误处理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580889" y="5884333"/>
            <a:ext cx="481541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统一错误处理中间件，</a:t>
            </a:r>
            <a:r>
              <a:rPr lang="en-US" sz="1333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全局异常捕获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，请求日志记录，提升系统稳定性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4500" y="8280383"/>
            <a:ext cx="10085917" cy="2624667"/>
          </a:xfrm>
          <a:custGeom>
            <a:avLst/>
            <a:gdLst/>
            <a:ahLst/>
            <a:cxnLst/>
            <a:rect l="l" t="t" r="r" b="b"/>
            <a:pathLst>
              <a:path w="10085917" h="2624667">
                <a:moveTo>
                  <a:pt x="42333" y="0"/>
                </a:moveTo>
                <a:lnTo>
                  <a:pt x="10001245" y="0"/>
                </a:lnTo>
                <a:cubicBezTo>
                  <a:pt x="10048008" y="0"/>
                  <a:pt x="10085917" y="37909"/>
                  <a:pt x="10085917" y="84672"/>
                </a:cubicBezTo>
                <a:lnTo>
                  <a:pt x="10085917" y="2539995"/>
                </a:lnTo>
                <a:cubicBezTo>
                  <a:pt x="10085917" y="2586758"/>
                  <a:pt x="10048008" y="2624667"/>
                  <a:pt x="10001245" y="2624667"/>
                </a:cubicBezTo>
                <a:lnTo>
                  <a:pt x="42333" y="2624667"/>
                </a:lnTo>
                <a:cubicBezTo>
                  <a:pt x="18953" y="2624667"/>
                  <a:pt x="0" y="2605713"/>
                  <a:pt x="0" y="258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444500" y="8280383"/>
            <a:ext cx="42333" cy="2624667"/>
          </a:xfrm>
          <a:custGeom>
            <a:avLst/>
            <a:gdLst/>
            <a:ahLst/>
            <a:cxnLst/>
            <a:rect l="l" t="t" r="r" b="b"/>
            <a:pathLst>
              <a:path w="42333" h="2624667">
                <a:moveTo>
                  <a:pt x="42333" y="0"/>
                </a:moveTo>
                <a:lnTo>
                  <a:pt x="42333" y="0"/>
                </a:lnTo>
                <a:lnTo>
                  <a:pt x="42333" y="2624667"/>
                </a:lnTo>
                <a:lnTo>
                  <a:pt x="42333" y="2624667"/>
                </a:lnTo>
                <a:cubicBezTo>
                  <a:pt x="18953" y="2624667"/>
                  <a:pt x="0" y="2605713"/>
                  <a:pt x="0" y="258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649552" y="850263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0836" y="83939"/>
                </a:moveTo>
                <a:lnTo>
                  <a:pt x="12055" y="110207"/>
                </a:lnTo>
                <a:lnTo>
                  <a:pt x="12055" y="35719"/>
                </a:lnTo>
                <a:cubicBezTo>
                  <a:pt x="12055" y="22585"/>
                  <a:pt x="22733" y="11906"/>
                  <a:pt x="35868" y="11906"/>
                </a:cubicBezTo>
                <a:lnTo>
                  <a:pt x="87474" y="11906"/>
                </a:lnTo>
                <a:cubicBezTo>
                  <a:pt x="92608" y="11906"/>
                  <a:pt x="97631" y="13581"/>
                  <a:pt x="101761" y="16669"/>
                </a:cubicBezTo>
                <a:lnTo>
                  <a:pt x="116049" y="27384"/>
                </a:lnTo>
                <a:cubicBezTo>
                  <a:pt x="118095" y="28947"/>
                  <a:pt x="120625" y="29766"/>
                  <a:pt x="123192" y="29766"/>
                </a:cubicBezTo>
                <a:lnTo>
                  <a:pt x="166836" y="29766"/>
                </a:lnTo>
                <a:cubicBezTo>
                  <a:pt x="179970" y="29766"/>
                  <a:pt x="190649" y="40444"/>
                  <a:pt x="190649" y="53578"/>
                </a:cubicBezTo>
                <a:lnTo>
                  <a:pt x="190649" y="59531"/>
                </a:lnTo>
                <a:lnTo>
                  <a:pt x="54694" y="59531"/>
                </a:lnTo>
                <a:cubicBezTo>
                  <a:pt x="39328" y="59531"/>
                  <a:pt x="25673" y="69354"/>
                  <a:pt x="20799" y="83939"/>
                </a:cubicBezTo>
                <a:close/>
                <a:moveTo>
                  <a:pt x="177775" y="166688"/>
                </a:moveTo>
                <a:lnTo>
                  <a:pt x="36835" y="166688"/>
                </a:lnTo>
                <a:cubicBezTo>
                  <a:pt x="24631" y="166688"/>
                  <a:pt x="16036" y="154744"/>
                  <a:pt x="19906" y="143173"/>
                </a:cubicBezTo>
                <a:lnTo>
                  <a:pt x="37765" y="89595"/>
                </a:lnTo>
                <a:cubicBezTo>
                  <a:pt x="40184" y="82302"/>
                  <a:pt x="47030" y="77391"/>
                  <a:pt x="54694" y="77391"/>
                </a:cubicBezTo>
                <a:lnTo>
                  <a:pt x="195635" y="77391"/>
                </a:lnTo>
                <a:cubicBezTo>
                  <a:pt x="207838" y="77391"/>
                  <a:pt x="216433" y="89334"/>
                  <a:pt x="212564" y="100905"/>
                </a:cubicBezTo>
                <a:lnTo>
                  <a:pt x="194704" y="154484"/>
                </a:lnTo>
                <a:cubicBezTo>
                  <a:pt x="192286" y="161776"/>
                  <a:pt x="185440" y="166688"/>
                  <a:pt x="177775" y="16668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878417" y="8449717"/>
            <a:ext cx="95779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后端项目结构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5000" y="8873050"/>
            <a:ext cx="9726083" cy="1862667"/>
          </a:xfrm>
          <a:custGeom>
            <a:avLst/>
            <a:gdLst/>
            <a:ahLst/>
            <a:cxnLst/>
            <a:rect l="l" t="t" r="r" b="b"/>
            <a:pathLst>
              <a:path w="9726083" h="1862667">
                <a:moveTo>
                  <a:pt x="84658" y="0"/>
                </a:moveTo>
                <a:lnTo>
                  <a:pt x="9641425" y="0"/>
                </a:lnTo>
                <a:cubicBezTo>
                  <a:pt x="9688181" y="0"/>
                  <a:pt x="9726083" y="37903"/>
                  <a:pt x="9726083" y="84658"/>
                </a:cubicBezTo>
                <a:lnTo>
                  <a:pt x="9726083" y="1778008"/>
                </a:lnTo>
                <a:cubicBezTo>
                  <a:pt x="9726083" y="1824764"/>
                  <a:pt x="9688181" y="1862667"/>
                  <a:pt x="9641425" y="1862667"/>
                </a:cubicBezTo>
                <a:lnTo>
                  <a:pt x="84658" y="1862667"/>
                </a:lnTo>
                <a:cubicBezTo>
                  <a:pt x="37903" y="1862667"/>
                  <a:pt x="0" y="1824764"/>
                  <a:pt x="0" y="1778008"/>
                </a:cubicBezTo>
                <a:lnTo>
                  <a:pt x="0" y="84658"/>
                </a:lnTo>
                <a:cubicBezTo>
                  <a:pt x="0" y="37903"/>
                  <a:pt x="37903" y="0"/>
                  <a:pt x="84658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04333" y="9042383"/>
            <a:ext cx="9461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backend/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89000" y="9296383"/>
            <a:ext cx="9376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src/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73667" y="9550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controllers/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业务逻辑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73667" y="9804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middleware/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中间件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73667" y="10058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routes/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路由配置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73667" y="10312383"/>
            <a:ext cx="9292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db/ </a:t>
            </a: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802028" y="1693333"/>
            <a:ext cx="5027083" cy="8149167"/>
          </a:xfrm>
          <a:custGeom>
            <a:avLst/>
            <a:gdLst/>
            <a:ahLst/>
            <a:cxnLst/>
            <a:rect l="l" t="t" r="r" b="b"/>
            <a:pathLst>
              <a:path w="5027083" h="8149167">
                <a:moveTo>
                  <a:pt x="42333" y="0"/>
                </a:moveTo>
                <a:lnTo>
                  <a:pt x="4942427" y="0"/>
                </a:lnTo>
                <a:cubicBezTo>
                  <a:pt x="4989182" y="0"/>
                  <a:pt x="5027083" y="37902"/>
                  <a:pt x="5027083" y="84656"/>
                </a:cubicBezTo>
                <a:lnTo>
                  <a:pt x="5027083" y="8064511"/>
                </a:lnTo>
                <a:cubicBezTo>
                  <a:pt x="5027083" y="8111265"/>
                  <a:pt x="4989182" y="8149167"/>
                  <a:pt x="4942427" y="8149167"/>
                </a:cubicBezTo>
                <a:lnTo>
                  <a:pt x="42333" y="8149167"/>
                </a:lnTo>
                <a:cubicBezTo>
                  <a:pt x="18953" y="8149167"/>
                  <a:pt x="0" y="8130213"/>
                  <a:pt x="0" y="81068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10802028" y="1693333"/>
            <a:ext cx="42333" cy="8149167"/>
          </a:xfrm>
          <a:custGeom>
            <a:avLst/>
            <a:gdLst/>
            <a:ahLst/>
            <a:cxnLst/>
            <a:rect l="l" t="t" r="r" b="b"/>
            <a:pathLst>
              <a:path w="42333" h="8149167">
                <a:moveTo>
                  <a:pt x="42333" y="0"/>
                </a:moveTo>
                <a:lnTo>
                  <a:pt x="42333" y="0"/>
                </a:lnTo>
                <a:lnTo>
                  <a:pt x="42333" y="8149167"/>
                </a:lnTo>
                <a:lnTo>
                  <a:pt x="42333" y="8149167"/>
                </a:lnTo>
                <a:cubicBezTo>
                  <a:pt x="18953" y="8149167"/>
                  <a:pt x="0" y="8130213"/>
                  <a:pt x="0" y="81068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11087778" y="1947333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121088" y="158750"/>
                </a:moveTo>
                <a:cubicBezTo>
                  <a:pt x="124106" y="149531"/>
                  <a:pt x="130142" y="141180"/>
                  <a:pt x="136963" y="133987"/>
                </a:cubicBezTo>
                <a:cubicBezTo>
                  <a:pt x="150482" y="119765"/>
                  <a:pt x="158750" y="100542"/>
                  <a:pt x="158750" y="79375"/>
                </a:cubicBezTo>
                <a:cubicBezTo>
                  <a:pt x="158750" y="35553"/>
                  <a:pt x="123197" y="0"/>
                  <a:pt x="79375" y="0"/>
                </a:cubicBezTo>
                <a:cubicBezTo>
                  <a:pt x="35553" y="0"/>
                  <a:pt x="0" y="35553"/>
                  <a:pt x="0" y="79375"/>
                </a:cubicBezTo>
                <a:cubicBezTo>
                  <a:pt x="0" y="100542"/>
                  <a:pt x="8268" y="119765"/>
                  <a:pt x="21787" y="133987"/>
                </a:cubicBezTo>
                <a:cubicBezTo>
                  <a:pt x="28608" y="141180"/>
                  <a:pt x="34685" y="149531"/>
                  <a:pt x="37662" y="158750"/>
                </a:cubicBezTo>
                <a:lnTo>
                  <a:pt x="121047" y="158750"/>
                </a:lnTo>
                <a:close/>
                <a:moveTo>
                  <a:pt x="119063" y="178594"/>
                </a:moveTo>
                <a:lnTo>
                  <a:pt x="39688" y="178594"/>
                </a:lnTo>
                <a:lnTo>
                  <a:pt x="39688" y="185208"/>
                </a:lnTo>
                <a:cubicBezTo>
                  <a:pt x="39688" y="203481"/>
                  <a:pt x="54488" y="218281"/>
                  <a:pt x="72760" y="218281"/>
                </a:cubicBezTo>
                <a:lnTo>
                  <a:pt x="85990" y="218281"/>
                </a:lnTo>
                <a:cubicBezTo>
                  <a:pt x="104262" y="218281"/>
                  <a:pt x="119063" y="203481"/>
                  <a:pt x="119063" y="185208"/>
                </a:cubicBezTo>
                <a:lnTo>
                  <a:pt x="119063" y="178594"/>
                </a:lnTo>
                <a:close/>
                <a:moveTo>
                  <a:pt x="76068" y="46302"/>
                </a:moveTo>
                <a:cubicBezTo>
                  <a:pt x="59614" y="46302"/>
                  <a:pt x="46302" y="59614"/>
                  <a:pt x="46302" y="76068"/>
                </a:cubicBezTo>
                <a:cubicBezTo>
                  <a:pt x="46302" y="81566"/>
                  <a:pt x="41879" y="85990"/>
                  <a:pt x="36380" y="85990"/>
                </a:cubicBezTo>
                <a:cubicBezTo>
                  <a:pt x="30882" y="85990"/>
                  <a:pt x="26458" y="81566"/>
                  <a:pt x="26458" y="76068"/>
                </a:cubicBezTo>
                <a:cubicBezTo>
                  <a:pt x="26458" y="48659"/>
                  <a:pt x="48659" y="26458"/>
                  <a:pt x="76068" y="26458"/>
                </a:cubicBezTo>
                <a:cubicBezTo>
                  <a:pt x="81566" y="26458"/>
                  <a:pt x="85990" y="30882"/>
                  <a:pt x="85990" y="36380"/>
                </a:cubicBezTo>
                <a:cubicBezTo>
                  <a:pt x="85990" y="41879"/>
                  <a:pt x="81566" y="46302"/>
                  <a:pt x="76068" y="4630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11299445" y="1905000"/>
            <a:ext cx="4423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开发亮点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34861" y="2370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161861" y="2497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模块化架构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61861" y="2794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控制器、服务、路由分层设计，职责清晰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34861" y="3302000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11161861" y="3429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RESTful规范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61861" y="3725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遵循RESTful API设计规范，接口语义清晰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34861" y="4233333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161861" y="4360333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安全防护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61861" y="4656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密码加密、JWT认证、权限控制多层防护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1034861" y="5164667"/>
            <a:ext cx="4582583" cy="804333"/>
          </a:xfrm>
          <a:custGeom>
            <a:avLst/>
            <a:gdLst/>
            <a:ahLst/>
            <a:cxnLst/>
            <a:rect l="l" t="t" r="r" b="b"/>
            <a:pathLst>
              <a:path w="4582583" h="804333">
                <a:moveTo>
                  <a:pt x="84664" y="0"/>
                </a:moveTo>
                <a:lnTo>
                  <a:pt x="4497919" y="0"/>
                </a:lnTo>
                <a:cubicBezTo>
                  <a:pt x="4544678" y="0"/>
                  <a:pt x="4582583" y="37905"/>
                  <a:pt x="4582583" y="84664"/>
                </a:cubicBezTo>
                <a:lnTo>
                  <a:pt x="4582583" y="719669"/>
                </a:lnTo>
                <a:cubicBezTo>
                  <a:pt x="4582583" y="766428"/>
                  <a:pt x="4544678" y="804333"/>
                  <a:pt x="4497919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11161861" y="5291667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性能优化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161861" y="5588000"/>
            <a:ext cx="441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数据库索引、SQL优化、缓存策略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0802028" y="10016050"/>
            <a:ext cx="5027083" cy="889000"/>
          </a:xfrm>
          <a:custGeom>
            <a:avLst/>
            <a:gdLst/>
            <a:ahLst/>
            <a:cxnLst/>
            <a:rect l="l" t="t" r="r" b="b"/>
            <a:pathLst>
              <a:path w="5027083" h="889000">
                <a:moveTo>
                  <a:pt x="42333" y="0"/>
                </a:moveTo>
                <a:lnTo>
                  <a:pt x="4942415" y="0"/>
                </a:lnTo>
                <a:cubicBezTo>
                  <a:pt x="4989176" y="0"/>
                  <a:pt x="5027083" y="37907"/>
                  <a:pt x="5027083" y="84668"/>
                </a:cubicBezTo>
                <a:lnTo>
                  <a:pt x="5027083" y="804332"/>
                </a:lnTo>
                <a:cubicBezTo>
                  <a:pt x="5027083" y="851093"/>
                  <a:pt x="4989176" y="889000"/>
                  <a:pt x="4942415" y="889000"/>
                </a:cubicBez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2"/>
          <p:cNvSpPr/>
          <p:nvPr/>
        </p:nvSpPr>
        <p:spPr>
          <a:xfrm>
            <a:off x="10802028" y="10016050"/>
            <a:ext cx="42333" cy="889000"/>
          </a:xfrm>
          <a:custGeom>
            <a:avLst/>
            <a:gdLst/>
            <a:ahLst/>
            <a:cxnLst/>
            <a:rect l="l" t="t" r="r" b="b"/>
            <a:pathLst>
              <a:path w="42333" h="889000">
                <a:moveTo>
                  <a:pt x="42333" y="0"/>
                </a:moveTo>
                <a:lnTo>
                  <a:pt x="42333" y="0"/>
                </a:lnTo>
                <a:lnTo>
                  <a:pt x="42333" y="889000"/>
                </a:lnTo>
                <a:lnTo>
                  <a:pt x="42333" y="889000"/>
                </a:lnTo>
                <a:cubicBezTo>
                  <a:pt x="18953" y="889000"/>
                  <a:pt x="0" y="870047"/>
                  <a:pt x="0" y="846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Shape 53"/>
          <p:cNvSpPr/>
          <p:nvPr/>
        </p:nvSpPr>
        <p:spPr>
          <a:xfrm>
            <a:off x="11032215" y="10354717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185208" y="85080"/>
                </a:moveTo>
                <a:cubicBezTo>
                  <a:pt x="179090" y="89132"/>
                  <a:pt x="172062" y="92397"/>
                  <a:pt x="164744" y="95002"/>
                </a:cubicBezTo>
                <a:cubicBezTo>
                  <a:pt x="145314" y="101947"/>
                  <a:pt x="119807" y="105833"/>
                  <a:pt x="92604" y="105833"/>
                </a:cubicBezTo>
                <a:cubicBezTo>
                  <a:pt x="65402" y="105833"/>
                  <a:pt x="39853" y="101906"/>
                  <a:pt x="20464" y="95002"/>
                </a:cubicBezTo>
                <a:cubicBezTo>
                  <a:pt x="13188" y="92397"/>
                  <a:pt x="6118" y="89132"/>
                  <a:pt x="0" y="85080"/>
                </a:cubicBezTo>
                <a:lnTo>
                  <a:pt x="0" y="119063"/>
                </a:lnTo>
                <a:cubicBezTo>
                  <a:pt x="0" y="137335"/>
                  <a:pt x="41465" y="152135"/>
                  <a:pt x="92604" y="152135"/>
                </a:cubicBezTo>
                <a:cubicBezTo>
                  <a:pt x="143743" y="152135"/>
                  <a:pt x="185208" y="137335"/>
                  <a:pt x="185208" y="119063"/>
                </a:cubicBezTo>
                <a:lnTo>
                  <a:pt x="185208" y="85080"/>
                </a:lnTo>
                <a:close/>
                <a:moveTo>
                  <a:pt x="185208" y="52917"/>
                </a:moveTo>
                <a:lnTo>
                  <a:pt x="185208" y="33073"/>
                </a:lnTo>
                <a:cubicBezTo>
                  <a:pt x="185208" y="14800"/>
                  <a:pt x="143743" y="0"/>
                  <a:pt x="92604" y="0"/>
                </a:cubicBezTo>
                <a:cubicBezTo>
                  <a:pt x="41465" y="0"/>
                  <a:pt x="0" y="14800"/>
                  <a:pt x="0" y="33073"/>
                </a:cubicBezTo>
                <a:lnTo>
                  <a:pt x="0" y="52917"/>
                </a:lnTo>
                <a:cubicBezTo>
                  <a:pt x="0" y="71189"/>
                  <a:pt x="41465" y="85990"/>
                  <a:pt x="92604" y="85990"/>
                </a:cubicBezTo>
                <a:cubicBezTo>
                  <a:pt x="143743" y="85990"/>
                  <a:pt x="185208" y="71189"/>
                  <a:pt x="185208" y="52917"/>
                </a:cubicBezTo>
                <a:close/>
                <a:moveTo>
                  <a:pt x="164744" y="161148"/>
                </a:moveTo>
                <a:cubicBezTo>
                  <a:pt x="145355" y="168052"/>
                  <a:pt x="119848" y="171979"/>
                  <a:pt x="92604" y="171979"/>
                </a:cubicBezTo>
                <a:cubicBezTo>
                  <a:pt x="65360" y="171979"/>
                  <a:pt x="39853" y="168052"/>
                  <a:pt x="20464" y="161148"/>
                </a:cubicBezTo>
                <a:cubicBezTo>
                  <a:pt x="13188" y="158543"/>
                  <a:pt x="6118" y="155277"/>
                  <a:pt x="0" y="151226"/>
                </a:cubicBezTo>
                <a:lnTo>
                  <a:pt x="0" y="178594"/>
                </a:lnTo>
                <a:cubicBezTo>
                  <a:pt x="0" y="196867"/>
                  <a:pt x="41465" y="211667"/>
                  <a:pt x="92604" y="211667"/>
                </a:cubicBezTo>
                <a:cubicBezTo>
                  <a:pt x="143743" y="211667"/>
                  <a:pt x="185208" y="196867"/>
                  <a:pt x="185208" y="178594"/>
                </a:cubicBezTo>
                <a:lnTo>
                  <a:pt x="185208" y="151226"/>
                </a:lnTo>
                <a:cubicBezTo>
                  <a:pt x="179090" y="155277"/>
                  <a:pt x="172062" y="158543"/>
                  <a:pt x="164744" y="16114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4"/>
          <p:cNvSpPr/>
          <p:nvPr/>
        </p:nvSpPr>
        <p:spPr>
          <a:xfrm>
            <a:off x="11384111" y="10185383"/>
            <a:ext cx="2137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384111" y="10481717"/>
            <a:ext cx="2137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 - 轻量级文件数据库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datocms-assets.com/a3ee542bba70c91bfce9641958945b1d1978bd85.png"/>
          <p:cNvPicPr>
            <a:picLocks noChangeAspect="1"/>
          </p:cNvPicPr>
          <p:nvPr/>
        </p:nvPicPr>
        <p:blipFill>
          <a:blip r:embed="rId3">
            <a:alphaModFix amt="20000"/>
          </a:blip>
          <a:srcRect l="37" r="3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系统功能演示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核心功能与界面展示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3124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FEATURES DEMONSTRATION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已实现功能清单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五大核心功能，覆盖收支全流程管理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128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7672" y="2387600"/>
            <a:ext cx="266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574800" y="24130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账单管理功能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12800" y="3048000"/>
            <a:ext cx="5041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实现个人账单的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增删改查、筛选及展示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功能。支持按月份、类型（收/支）、分类进行多条件筛选，分页展示账单列表，提供直观的账单添加、编辑、删除操作界面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35700" y="20320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6235700" y="20320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2"/>
          <p:cNvSpPr/>
          <p:nvPr/>
        </p:nvSpPr>
        <p:spPr>
          <a:xfrm>
            <a:off x="65151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6734175" y="2387600"/>
            <a:ext cx="317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277100" y="24130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用户管理功能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515100" y="3048000"/>
            <a:ext cx="5041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实现用户登录、注册及个人信息（用户名、密码）管理功能。采用JWT令牌机制实现身份验证，bcryptjs加密存储密码，保障用户数据隐私与安全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33400" y="44958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533400" y="44958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812800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1027906" y="48514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574800" y="4876800"/>
            <a:ext cx="215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数据统计与可视化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12800" y="5511800"/>
            <a:ext cx="5041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实现本月收支统计、趋势分析及支出分类占比的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图表化展示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。使用ECharts绘制饼图、折线图、柱状图，直观展示收支趋势与分类占比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35700" y="4495800"/>
            <a:ext cx="5473700" cy="2260600"/>
          </a:xfrm>
          <a:custGeom>
            <a:avLst/>
            <a:gdLst/>
            <a:ahLst/>
            <a:cxnLst/>
            <a:rect l="l" t="t" r="r" b="b"/>
            <a:pathLst>
              <a:path w="5473700" h="2260600">
                <a:moveTo>
                  <a:pt x="50800" y="0"/>
                </a:moveTo>
                <a:lnTo>
                  <a:pt x="5372109" y="0"/>
                </a:lnTo>
                <a:cubicBezTo>
                  <a:pt x="5428216" y="0"/>
                  <a:pt x="5473700" y="45484"/>
                  <a:pt x="5473700" y="101591"/>
                </a:cubicBezTo>
                <a:lnTo>
                  <a:pt x="5473700" y="2159009"/>
                </a:lnTo>
                <a:cubicBezTo>
                  <a:pt x="5473700" y="2215116"/>
                  <a:pt x="5428216" y="2260600"/>
                  <a:pt x="53721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6235700" y="4495800"/>
            <a:ext cx="50800" cy="226060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6515100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6730504" y="48514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277100" y="48768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账单导入功能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515100" y="5511800"/>
            <a:ext cx="5041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实现从支付宝/微信导出账单文件的解析、分类识别与导入功能。支持CSV/Excel格式解析，自动去重，基于关键词匹配实现自动分类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33400" y="6959600"/>
            <a:ext cx="11176000" cy="1930400"/>
          </a:xfrm>
          <a:custGeom>
            <a:avLst/>
            <a:gdLst/>
            <a:ahLst/>
            <a:cxnLst/>
            <a:rect l="l" t="t" r="r" b="b"/>
            <a:pathLst>
              <a:path w="11176000" h="1930400">
                <a:moveTo>
                  <a:pt x="50800" y="0"/>
                </a:moveTo>
                <a:lnTo>
                  <a:pt x="11074403" y="0"/>
                </a:lnTo>
                <a:cubicBezTo>
                  <a:pt x="11130513" y="0"/>
                  <a:pt x="11176000" y="45487"/>
                  <a:pt x="11176000" y="101597"/>
                </a:cubicBezTo>
                <a:lnTo>
                  <a:pt x="11176000" y="1828803"/>
                </a:lnTo>
                <a:cubicBezTo>
                  <a:pt x="11176000" y="1884913"/>
                  <a:pt x="11130513" y="1930400"/>
                  <a:pt x="11074403" y="1930400"/>
                </a:cubicBezTo>
                <a:lnTo>
                  <a:pt x="50800" y="1930400"/>
                </a:lnTo>
                <a:cubicBezTo>
                  <a:pt x="22744" y="1930400"/>
                  <a:pt x="0" y="1907656"/>
                  <a:pt x="0" y="187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533400" y="6959600"/>
            <a:ext cx="50800" cy="1930400"/>
          </a:xfrm>
          <a:custGeom>
            <a:avLst/>
            <a:gdLst/>
            <a:ahLst/>
            <a:cxnLst/>
            <a:rect l="l" t="t" r="r" b="b"/>
            <a:pathLst>
              <a:path w="50800" h="1930400">
                <a:moveTo>
                  <a:pt x="50800" y="0"/>
                </a:moveTo>
                <a:lnTo>
                  <a:pt x="50800" y="0"/>
                </a:lnTo>
                <a:lnTo>
                  <a:pt x="50800" y="1930400"/>
                </a:lnTo>
                <a:lnTo>
                  <a:pt x="50800" y="1930400"/>
                </a:lnTo>
                <a:cubicBezTo>
                  <a:pt x="22763" y="1930400"/>
                  <a:pt x="0" y="1907637"/>
                  <a:pt x="0" y="1879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812800" y="721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1026616" y="73152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574800" y="73406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定时收支功能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12800" y="7975600"/>
            <a:ext cx="10744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定时扣款与收入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功能。支持设置周期性收支计划（每月、每周），后端使用node-cron创建定时任务，按规则自动生成周期性账单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2039600" y="2032000"/>
            <a:ext cx="3708400" cy="5384800"/>
          </a:xfrm>
          <a:custGeom>
            <a:avLst/>
            <a:gdLst/>
            <a:ahLst/>
            <a:cxnLst/>
            <a:rect l="l" t="t" r="r" b="b"/>
            <a:pathLst>
              <a:path w="3708400" h="5384800">
                <a:moveTo>
                  <a:pt x="50800" y="0"/>
                </a:moveTo>
                <a:lnTo>
                  <a:pt x="3606790" y="0"/>
                </a:lnTo>
                <a:cubicBezTo>
                  <a:pt x="3662908" y="0"/>
                  <a:pt x="3708400" y="45492"/>
                  <a:pt x="3708400" y="101610"/>
                </a:cubicBezTo>
                <a:lnTo>
                  <a:pt x="3708400" y="5283190"/>
                </a:lnTo>
                <a:cubicBezTo>
                  <a:pt x="3708400" y="5339308"/>
                  <a:pt x="3662908" y="5384800"/>
                  <a:pt x="3606790" y="5384800"/>
                </a:cubicBez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12039600" y="2032000"/>
            <a:ext cx="50800" cy="5384800"/>
          </a:xfrm>
          <a:custGeom>
            <a:avLst/>
            <a:gdLst/>
            <a:ahLst/>
            <a:cxnLst/>
            <a:rect l="l" t="t" r="r" b="b"/>
            <a:pathLst>
              <a:path w="50800" h="5384800">
                <a:moveTo>
                  <a:pt x="50800" y="0"/>
                </a:moveTo>
                <a:lnTo>
                  <a:pt x="50800" y="0"/>
                </a:lnTo>
                <a:lnTo>
                  <a:pt x="50800" y="5384800"/>
                </a:ln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123507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12636500" y="2286000"/>
            <a:ext cx="298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功能完成状态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2319000" y="28448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3937754" y="29464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13937754" y="29464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15055354" y="28702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2319000" y="3302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3937754" y="34036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3937754" y="34036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15055354" y="33274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2319000" y="37592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3937754" y="38608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3937754" y="38608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15055354" y="37846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2319000" y="4216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3937754" y="43180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2"/>
          <p:cNvSpPr/>
          <p:nvPr/>
        </p:nvSpPr>
        <p:spPr>
          <a:xfrm>
            <a:off x="13937754" y="43180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Text 53"/>
          <p:cNvSpPr/>
          <p:nvPr/>
        </p:nvSpPr>
        <p:spPr>
          <a:xfrm>
            <a:off x="15055354" y="42418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2319000" y="46736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定时收支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3937754" y="47752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50800"/>
                </a:lnTo>
                <a:cubicBezTo>
                  <a:pt x="1016000" y="78837"/>
                  <a:pt x="993237" y="101600"/>
                  <a:pt x="965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Shape 56"/>
          <p:cNvSpPr/>
          <p:nvPr/>
        </p:nvSpPr>
        <p:spPr>
          <a:xfrm>
            <a:off x="13937754" y="4775200"/>
            <a:ext cx="1016000" cy="101600"/>
          </a:xfrm>
          <a:custGeom>
            <a:avLst/>
            <a:gdLst/>
            <a:ahLst/>
            <a:cxnLst/>
            <a:rect l="l" t="t" r="r" b="b"/>
            <a:pathLst>
              <a:path w="1016000" h="101600">
                <a:moveTo>
                  <a:pt x="0" y="0"/>
                </a:moveTo>
                <a:lnTo>
                  <a:pt x="1016000" y="0"/>
                </a:lnTo>
                <a:lnTo>
                  <a:pt x="1016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9" name="Text 57"/>
          <p:cNvSpPr/>
          <p:nvPr/>
        </p:nvSpPr>
        <p:spPr>
          <a:xfrm>
            <a:off x="15055354" y="46990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2039600" y="7620000"/>
            <a:ext cx="3708400" cy="1270000"/>
          </a:xfrm>
          <a:custGeom>
            <a:avLst/>
            <a:gdLst/>
            <a:ahLst/>
            <a:cxnLst/>
            <a:rect l="l" t="t" r="r" b="b"/>
            <a:pathLst>
              <a:path w="3708400" h="1270000">
                <a:moveTo>
                  <a:pt x="5080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1168400"/>
                </a:lnTo>
                <a:cubicBezTo>
                  <a:pt x="3708400" y="1224475"/>
                  <a:pt x="3662875" y="1270000"/>
                  <a:pt x="3606800" y="1270000"/>
                </a:cubicBez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12039600" y="7620000"/>
            <a:ext cx="50800" cy="1270000"/>
          </a:xfrm>
          <a:custGeom>
            <a:avLst/>
            <a:gdLst/>
            <a:ahLst/>
            <a:cxnLst/>
            <a:rect l="l" t="t" r="r" b="b"/>
            <a:pathLst>
              <a:path w="50800" h="1270000">
                <a:moveTo>
                  <a:pt x="50800" y="0"/>
                </a:moveTo>
                <a:lnTo>
                  <a:pt x="50800" y="0"/>
                </a:lnTo>
                <a:lnTo>
                  <a:pt x="50800" y="1270000"/>
                </a:ln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Shape 60"/>
          <p:cNvSpPr/>
          <p:nvPr/>
        </p:nvSpPr>
        <p:spPr>
          <a:xfrm>
            <a:off x="12350750" y="8128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71586" y="0"/>
                </a:moveTo>
                <a:lnTo>
                  <a:pt x="182711" y="0"/>
                </a:lnTo>
                <a:cubicBezTo>
                  <a:pt x="195858" y="0"/>
                  <a:pt x="206573" y="10815"/>
                  <a:pt x="206077" y="23912"/>
                </a:cubicBezTo>
                <a:cubicBezTo>
                  <a:pt x="205978" y="26541"/>
                  <a:pt x="205879" y="29170"/>
                  <a:pt x="205730" y="31750"/>
                </a:cubicBezTo>
                <a:lnTo>
                  <a:pt x="230336" y="31750"/>
                </a:lnTo>
                <a:cubicBezTo>
                  <a:pt x="243284" y="31750"/>
                  <a:pt x="254695" y="42466"/>
                  <a:pt x="253702" y="56455"/>
                </a:cubicBezTo>
                <a:cubicBezTo>
                  <a:pt x="249982" y="107900"/>
                  <a:pt x="223689" y="136178"/>
                  <a:pt x="195163" y="150961"/>
                </a:cubicBezTo>
                <a:cubicBezTo>
                  <a:pt x="187325" y="155029"/>
                  <a:pt x="179338" y="158055"/>
                  <a:pt x="171748" y="160288"/>
                </a:cubicBezTo>
                <a:cubicBezTo>
                  <a:pt x="161727" y="174476"/>
                  <a:pt x="151309" y="181967"/>
                  <a:pt x="143024" y="185986"/>
                </a:cubicBezTo>
                <a:lnTo>
                  <a:pt x="143024" y="222250"/>
                </a:lnTo>
                <a:lnTo>
                  <a:pt x="174774" y="222250"/>
                </a:lnTo>
                <a:cubicBezTo>
                  <a:pt x="183555" y="222250"/>
                  <a:pt x="190649" y="229344"/>
                  <a:pt x="190649" y="238125"/>
                </a:cubicBezTo>
                <a:cubicBezTo>
                  <a:pt x="190649" y="246906"/>
                  <a:pt x="183555" y="254000"/>
                  <a:pt x="174774" y="254000"/>
                </a:cubicBezTo>
                <a:lnTo>
                  <a:pt x="79524" y="254000"/>
                </a:lnTo>
                <a:cubicBezTo>
                  <a:pt x="70743" y="254000"/>
                  <a:pt x="63649" y="246906"/>
                  <a:pt x="63649" y="238125"/>
                </a:cubicBezTo>
                <a:cubicBezTo>
                  <a:pt x="63649" y="229344"/>
                  <a:pt x="70743" y="222250"/>
                  <a:pt x="79524" y="222250"/>
                </a:cubicBezTo>
                <a:lnTo>
                  <a:pt x="111274" y="222250"/>
                </a:lnTo>
                <a:lnTo>
                  <a:pt x="111274" y="185986"/>
                </a:lnTo>
                <a:cubicBezTo>
                  <a:pt x="103336" y="182166"/>
                  <a:pt x="93464" y="175071"/>
                  <a:pt x="83840" y="162024"/>
                </a:cubicBezTo>
                <a:cubicBezTo>
                  <a:pt x="74712" y="159643"/>
                  <a:pt x="64790" y="156021"/>
                  <a:pt x="55116" y="150564"/>
                </a:cubicBezTo>
                <a:cubicBezTo>
                  <a:pt x="28277" y="135533"/>
                  <a:pt x="4068" y="107206"/>
                  <a:pt x="595" y="56356"/>
                </a:cubicBezTo>
                <a:cubicBezTo>
                  <a:pt x="-347" y="42416"/>
                  <a:pt x="11013" y="31700"/>
                  <a:pt x="23961" y="31700"/>
                </a:cubicBezTo>
                <a:lnTo>
                  <a:pt x="48568" y="31700"/>
                </a:lnTo>
                <a:cubicBezTo>
                  <a:pt x="48419" y="29121"/>
                  <a:pt x="48320" y="26541"/>
                  <a:pt x="48220" y="23862"/>
                </a:cubicBezTo>
                <a:cubicBezTo>
                  <a:pt x="47724" y="10716"/>
                  <a:pt x="58440" y="-50"/>
                  <a:pt x="71586" y="-50"/>
                </a:cubicBezTo>
                <a:close/>
                <a:moveTo>
                  <a:pt x="50354" y="55563"/>
                </a:moveTo>
                <a:lnTo>
                  <a:pt x="24358" y="55563"/>
                </a:lnTo>
                <a:cubicBezTo>
                  <a:pt x="27434" y="97582"/>
                  <a:pt x="46732" y="118616"/>
                  <a:pt x="66625" y="129778"/>
                </a:cubicBezTo>
                <a:cubicBezTo>
                  <a:pt x="59482" y="111274"/>
                  <a:pt x="53578" y="87114"/>
                  <a:pt x="50354" y="55563"/>
                </a:cubicBezTo>
                <a:close/>
                <a:moveTo>
                  <a:pt x="188516" y="127397"/>
                </a:moveTo>
                <a:cubicBezTo>
                  <a:pt x="208607" y="115590"/>
                  <a:pt x="226764" y="94605"/>
                  <a:pt x="229840" y="55563"/>
                </a:cubicBezTo>
                <a:lnTo>
                  <a:pt x="203895" y="55563"/>
                </a:lnTo>
                <a:cubicBezTo>
                  <a:pt x="200819" y="85775"/>
                  <a:pt x="195263" y="109240"/>
                  <a:pt x="188516" y="1273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12788900" y="7874000"/>
            <a:ext cx="101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项目状态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2788900" y="8229600"/>
            <a:ext cx="1066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已完成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2700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508000" y="1524000"/>
            <a:ext cx="153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22860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533400" y="22860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12800" y="26098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012924" y="276225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727200" y="26098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727200" y="30162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研究背景、目的与路线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56600" y="22860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8356600" y="22860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8636000" y="26098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8810327" y="27622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550400" y="26098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550400" y="30162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功能识别与技术可行性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84200" y="3797300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584200" y="3797300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863600" y="412115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1033959" y="4273550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778000" y="4121150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系统设计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778000" y="452755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架构、数据库与接口设计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31200" y="5326135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8331200" y="5326135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8610600" y="5649985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8781256" y="5802385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525000" y="5649985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团队成员分工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525000" y="6056385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五位成员的详细工作量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84200" y="5326135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584200" y="5326135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863600" y="5649985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1032570" y="5802385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778000" y="5649985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系统功能演示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778000" y="6056385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核心功能与界面展示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31200" y="3797184"/>
            <a:ext cx="7391400" cy="1358900"/>
          </a:xfrm>
          <a:custGeom>
            <a:avLst/>
            <a:gdLst/>
            <a:ahLst/>
            <a:cxnLst/>
            <a:rect l="l" t="t" r="r" b="b"/>
            <a:pathLst>
              <a:path w="7391400" h="1358900">
                <a:moveTo>
                  <a:pt x="50800" y="0"/>
                </a:moveTo>
                <a:lnTo>
                  <a:pt x="7289795" y="0"/>
                </a:lnTo>
                <a:cubicBezTo>
                  <a:pt x="7345910" y="0"/>
                  <a:pt x="7391400" y="45490"/>
                  <a:pt x="7391400" y="101605"/>
                </a:cubicBezTo>
                <a:lnTo>
                  <a:pt x="7391400" y="1257295"/>
                </a:lnTo>
                <a:cubicBezTo>
                  <a:pt x="7391400" y="1313410"/>
                  <a:pt x="7345910" y="1358900"/>
                  <a:pt x="7289795" y="1358900"/>
                </a:cubicBezTo>
                <a:lnTo>
                  <a:pt x="50800" y="1358900"/>
                </a:lnTo>
                <a:cubicBezTo>
                  <a:pt x="22744" y="1358900"/>
                  <a:pt x="0" y="1336156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8331200" y="3797184"/>
            <a:ext cx="50800" cy="1358900"/>
          </a:xfrm>
          <a:custGeom>
            <a:avLst/>
            <a:gdLst/>
            <a:ahLst/>
            <a:cxnLst/>
            <a:rect l="l" t="t" r="r" b="b"/>
            <a:pathLst>
              <a:path w="50800" h="1358900">
                <a:moveTo>
                  <a:pt x="50800" y="0"/>
                </a:moveTo>
                <a:lnTo>
                  <a:pt x="50800" y="0"/>
                </a:lnTo>
                <a:lnTo>
                  <a:pt x="50800" y="1358900"/>
                </a:lnTo>
                <a:lnTo>
                  <a:pt x="50800" y="1358900"/>
                </a:lnTo>
                <a:cubicBezTo>
                  <a:pt x="22763" y="1358900"/>
                  <a:pt x="0" y="1336137"/>
                  <a:pt x="0" y="1308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8610600" y="4121034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8778974" y="4273434"/>
            <a:ext cx="52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24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525000" y="4121034"/>
            <a:ext cx="607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525000" y="4527434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核心代码与关键技术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028700" y="5712786"/>
            <a:ext cx="533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26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MANAGEMENT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用户管理模块演示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登录注册功能与用户信息管理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93000" cy="5334000"/>
          </a:xfrm>
          <a:custGeom>
            <a:avLst/>
            <a:gdLst/>
            <a:ahLst/>
            <a:cxnLst/>
            <a:rect l="l" t="t" r="r" b="b"/>
            <a:pathLst>
              <a:path w="7493000" h="5334000">
                <a:moveTo>
                  <a:pt x="50800" y="0"/>
                </a:moveTo>
                <a:lnTo>
                  <a:pt x="7391387" y="0"/>
                </a:lnTo>
                <a:cubicBezTo>
                  <a:pt x="7447506" y="0"/>
                  <a:pt x="7493000" y="45494"/>
                  <a:pt x="7493000" y="101613"/>
                </a:cubicBezTo>
                <a:lnTo>
                  <a:pt x="7493000" y="5232387"/>
                </a:lnTo>
                <a:cubicBezTo>
                  <a:pt x="7493000" y="5288506"/>
                  <a:pt x="7447506" y="5334000"/>
                  <a:pt x="7391387" y="5334000"/>
                </a:cubicBezTo>
                <a:lnTo>
                  <a:pt x="50800" y="5334000"/>
                </a:lnTo>
                <a:cubicBezTo>
                  <a:pt x="22744" y="5334000"/>
                  <a:pt x="0" y="5311256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5334000"/>
          </a:xfrm>
          <a:custGeom>
            <a:avLst/>
            <a:gdLst/>
            <a:ahLst/>
            <a:cxnLst/>
            <a:rect l="l" t="t" r="r" b="b"/>
            <a:pathLst>
              <a:path w="50800" h="5334000">
                <a:moveTo>
                  <a:pt x="50800" y="0"/>
                </a:moveTo>
                <a:lnTo>
                  <a:pt x="50800" y="0"/>
                </a:lnTo>
                <a:lnTo>
                  <a:pt x="50800" y="5334000"/>
                </a:lnTo>
                <a:lnTo>
                  <a:pt x="50800" y="5334000"/>
                </a:lnTo>
                <a:cubicBezTo>
                  <a:pt x="22763" y="5334000"/>
                  <a:pt x="0" y="5311237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445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71152" y="135434"/>
                </a:moveTo>
                <a:cubicBezTo>
                  <a:pt x="175816" y="130770"/>
                  <a:pt x="175816" y="123230"/>
                  <a:pt x="171152" y="118616"/>
                </a:cubicBezTo>
                <a:lnTo>
                  <a:pt x="99715" y="47129"/>
                </a:lnTo>
                <a:cubicBezTo>
                  <a:pt x="96292" y="43706"/>
                  <a:pt x="91182" y="42714"/>
                  <a:pt x="86717" y="44549"/>
                </a:cubicBezTo>
                <a:cubicBezTo>
                  <a:pt x="82252" y="46385"/>
                  <a:pt x="79375" y="50750"/>
                  <a:pt x="79375" y="55563"/>
                </a:cubicBezTo>
                <a:lnTo>
                  <a:pt x="79375" y="95250"/>
                </a:lnTo>
                <a:lnTo>
                  <a:pt x="23812" y="95250"/>
                </a:lnTo>
                <a:cubicBezTo>
                  <a:pt x="10666" y="95250"/>
                  <a:pt x="0" y="105916"/>
                  <a:pt x="0" y="119063"/>
                </a:cubicBezTo>
                <a:lnTo>
                  <a:pt x="0" y="134938"/>
                </a:lnTo>
                <a:cubicBezTo>
                  <a:pt x="0" y="148084"/>
                  <a:pt x="10666" y="158750"/>
                  <a:pt x="23812" y="158750"/>
                </a:cubicBezTo>
                <a:lnTo>
                  <a:pt x="79375" y="158750"/>
                </a:lnTo>
                <a:lnTo>
                  <a:pt x="79375" y="198438"/>
                </a:lnTo>
                <a:cubicBezTo>
                  <a:pt x="79375" y="203250"/>
                  <a:pt x="82252" y="207615"/>
                  <a:pt x="86717" y="209451"/>
                </a:cubicBezTo>
                <a:cubicBezTo>
                  <a:pt x="91182" y="211286"/>
                  <a:pt x="96292" y="210294"/>
                  <a:pt x="99715" y="206871"/>
                </a:cubicBezTo>
                <a:lnTo>
                  <a:pt x="171152" y="135434"/>
                </a:lnTo>
                <a:close/>
                <a:moveTo>
                  <a:pt x="174625" y="206375"/>
                </a:moveTo>
                <a:cubicBezTo>
                  <a:pt x="165844" y="206375"/>
                  <a:pt x="158750" y="213469"/>
                  <a:pt x="158750" y="222250"/>
                </a:cubicBezTo>
                <a:cubicBezTo>
                  <a:pt x="158750" y="231031"/>
                  <a:pt x="165844" y="238125"/>
                  <a:pt x="174625" y="238125"/>
                </a:cubicBezTo>
                <a:lnTo>
                  <a:pt x="206375" y="238125"/>
                </a:lnTo>
                <a:cubicBezTo>
                  <a:pt x="232668" y="238125"/>
                  <a:pt x="254000" y="216793"/>
                  <a:pt x="254000" y="190500"/>
                </a:cubicBezTo>
                <a:lnTo>
                  <a:pt x="254000" y="63500"/>
                </a:lnTo>
                <a:cubicBezTo>
                  <a:pt x="254000" y="37207"/>
                  <a:pt x="232668" y="15875"/>
                  <a:pt x="206375" y="15875"/>
                </a:cubicBezTo>
                <a:lnTo>
                  <a:pt x="174625" y="15875"/>
                </a:lnTo>
                <a:cubicBezTo>
                  <a:pt x="165844" y="15875"/>
                  <a:pt x="158750" y="22969"/>
                  <a:pt x="158750" y="31750"/>
                </a:cubicBezTo>
                <a:cubicBezTo>
                  <a:pt x="158750" y="40531"/>
                  <a:pt x="165844" y="47625"/>
                  <a:pt x="174625" y="47625"/>
                </a:cubicBezTo>
                <a:lnTo>
                  <a:pt x="206375" y="47625"/>
                </a:lnTo>
                <a:cubicBezTo>
                  <a:pt x="215156" y="47625"/>
                  <a:pt x="222250" y="54719"/>
                  <a:pt x="222250" y="63500"/>
                </a:cubicBezTo>
                <a:lnTo>
                  <a:pt x="222250" y="190500"/>
                </a:lnTo>
                <a:cubicBezTo>
                  <a:pt x="222250" y="199281"/>
                  <a:pt x="215156" y="206375"/>
                  <a:pt x="206375" y="206375"/>
                </a:cubicBezTo>
                <a:lnTo>
                  <a:pt x="174625" y="20637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30300" y="2286000"/>
            <a:ext cx="676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登录注册界面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19150" y="2800350"/>
            <a:ext cx="6946900" cy="4305300"/>
          </a:xfrm>
          <a:custGeom>
            <a:avLst/>
            <a:gdLst/>
            <a:ahLst/>
            <a:cxnLst/>
            <a:rect l="l" t="t" r="r" b="b"/>
            <a:pathLst>
              <a:path w="6946900" h="4305300">
                <a:moveTo>
                  <a:pt x="101605" y="0"/>
                </a:moveTo>
                <a:lnTo>
                  <a:pt x="6845295" y="0"/>
                </a:lnTo>
                <a:cubicBezTo>
                  <a:pt x="6901410" y="0"/>
                  <a:pt x="6946900" y="45490"/>
                  <a:pt x="6946900" y="101605"/>
                </a:cubicBezTo>
                <a:lnTo>
                  <a:pt x="6946900" y="4203695"/>
                </a:lnTo>
                <a:cubicBezTo>
                  <a:pt x="6946900" y="4259810"/>
                  <a:pt x="6901410" y="4305300"/>
                  <a:pt x="6845295" y="4305300"/>
                </a:cubicBezTo>
                <a:lnTo>
                  <a:pt x="101605" y="4305300"/>
                </a:lnTo>
                <a:cubicBezTo>
                  <a:pt x="45490" y="4305300"/>
                  <a:pt x="0" y="4259810"/>
                  <a:pt x="0" y="4203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9"/>
          <p:cNvSpPr/>
          <p:nvPr/>
        </p:nvSpPr>
        <p:spPr>
          <a:xfrm>
            <a:off x="2260600" y="3276600"/>
            <a:ext cx="4064000" cy="3352800"/>
          </a:xfrm>
          <a:custGeom>
            <a:avLst/>
            <a:gdLst/>
            <a:ahLst/>
            <a:cxnLst/>
            <a:rect l="l" t="t" r="r" b="b"/>
            <a:pathLst>
              <a:path w="4064000" h="3352800">
                <a:moveTo>
                  <a:pt x="101590" y="0"/>
                </a:moveTo>
                <a:lnTo>
                  <a:pt x="3962410" y="0"/>
                </a:lnTo>
                <a:cubicBezTo>
                  <a:pt x="4018517" y="0"/>
                  <a:pt x="4064000" y="45483"/>
                  <a:pt x="4064000" y="101590"/>
                </a:cubicBezTo>
                <a:lnTo>
                  <a:pt x="4064000" y="3251210"/>
                </a:lnTo>
                <a:cubicBezTo>
                  <a:pt x="4064000" y="3307317"/>
                  <a:pt x="4018517" y="3352800"/>
                  <a:pt x="3962410" y="3352800"/>
                </a:cubicBezTo>
                <a:lnTo>
                  <a:pt x="101590" y="3352800"/>
                </a:lnTo>
                <a:cubicBezTo>
                  <a:pt x="45483" y="3352800"/>
                  <a:pt x="0" y="3307317"/>
                  <a:pt x="0" y="32512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4A5568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2501900" y="3581400"/>
            <a:ext cx="358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用户登录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571750" y="4146550"/>
            <a:ext cx="3441700" cy="469900"/>
          </a:xfrm>
          <a:custGeom>
            <a:avLst/>
            <a:gdLst/>
            <a:ahLst/>
            <a:cxnLst/>
            <a:rect l="l" t="t" r="r" b="b"/>
            <a:pathLst>
              <a:path w="3441700" h="469900">
                <a:moveTo>
                  <a:pt x="50801" y="0"/>
                </a:moveTo>
                <a:lnTo>
                  <a:pt x="3390899" y="0"/>
                </a:lnTo>
                <a:cubicBezTo>
                  <a:pt x="3418956" y="0"/>
                  <a:pt x="3441700" y="22744"/>
                  <a:pt x="3441700" y="50801"/>
                </a:cubicBezTo>
                <a:lnTo>
                  <a:pt x="3441700" y="419099"/>
                </a:lnTo>
                <a:cubicBezTo>
                  <a:pt x="3441700" y="447156"/>
                  <a:pt x="3418956" y="469900"/>
                  <a:pt x="3390899" y="469900"/>
                </a:cubicBezTo>
                <a:lnTo>
                  <a:pt x="50801" y="469900"/>
                </a:lnTo>
                <a:cubicBezTo>
                  <a:pt x="22744" y="469900"/>
                  <a:pt x="0" y="447156"/>
                  <a:pt x="0" y="4190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2"/>
          <p:cNvSpPr/>
          <p:nvPr/>
        </p:nvSpPr>
        <p:spPr>
          <a:xfrm>
            <a:off x="2571750" y="4781550"/>
            <a:ext cx="3441700" cy="469900"/>
          </a:xfrm>
          <a:custGeom>
            <a:avLst/>
            <a:gdLst/>
            <a:ahLst/>
            <a:cxnLst/>
            <a:rect l="l" t="t" r="r" b="b"/>
            <a:pathLst>
              <a:path w="3441700" h="469900">
                <a:moveTo>
                  <a:pt x="50801" y="0"/>
                </a:moveTo>
                <a:lnTo>
                  <a:pt x="3390899" y="0"/>
                </a:lnTo>
                <a:cubicBezTo>
                  <a:pt x="3418956" y="0"/>
                  <a:pt x="3441700" y="22744"/>
                  <a:pt x="3441700" y="50801"/>
                </a:cubicBezTo>
                <a:lnTo>
                  <a:pt x="3441700" y="419099"/>
                </a:lnTo>
                <a:cubicBezTo>
                  <a:pt x="3441700" y="447156"/>
                  <a:pt x="3418956" y="469900"/>
                  <a:pt x="3390899" y="469900"/>
                </a:cubicBezTo>
                <a:lnTo>
                  <a:pt x="50801" y="469900"/>
                </a:lnTo>
                <a:cubicBezTo>
                  <a:pt x="22744" y="469900"/>
                  <a:pt x="0" y="447156"/>
                  <a:pt x="0" y="4190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3"/>
          <p:cNvSpPr/>
          <p:nvPr/>
        </p:nvSpPr>
        <p:spPr>
          <a:xfrm>
            <a:off x="2565400" y="5410200"/>
            <a:ext cx="3454400" cy="457200"/>
          </a:xfrm>
          <a:custGeom>
            <a:avLst/>
            <a:gdLst/>
            <a:ahLst/>
            <a:cxnLst/>
            <a:rect l="l" t="t" r="r" b="b"/>
            <a:pathLst>
              <a:path w="3454400" h="457200">
                <a:moveTo>
                  <a:pt x="50799" y="0"/>
                </a:moveTo>
                <a:lnTo>
                  <a:pt x="3403601" y="0"/>
                </a:lnTo>
                <a:cubicBezTo>
                  <a:pt x="3431656" y="0"/>
                  <a:pt x="3454400" y="22744"/>
                  <a:pt x="3454400" y="50799"/>
                </a:cubicBezTo>
                <a:lnTo>
                  <a:pt x="3454400" y="406401"/>
                </a:lnTo>
                <a:cubicBezTo>
                  <a:pt x="3454400" y="434456"/>
                  <a:pt x="3431656" y="457200"/>
                  <a:pt x="34036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2520950" y="5410200"/>
            <a:ext cx="3543300" cy="457200"/>
          </a:xfrm>
          <a:prstGeom prst="rect">
            <a:avLst/>
          </a:prstGeom>
          <a:noFill/>
          <a:ln/>
        </p:spPr>
        <p:txBody>
          <a:bodyPr wrap="square" lIns="0" tIns="101600" rIns="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329781" y="6064250"/>
            <a:ext cx="115570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还没有账号？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55319" y="6064250"/>
            <a:ext cx="80010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立即注册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255000" y="2032000"/>
            <a:ext cx="7493000" cy="5334000"/>
          </a:xfrm>
          <a:custGeom>
            <a:avLst/>
            <a:gdLst/>
            <a:ahLst/>
            <a:cxnLst/>
            <a:rect l="l" t="t" r="r" b="b"/>
            <a:pathLst>
              <a:path w="7493000" h="5334000">
                <a:moveTo>
                  <a:pt x="50800" y="0"/>
                </a:moveTo>
                <a:lnTo>
                  <a:pt x="7391387" y="0"/>
                </a:lnTo>
                <a:cubicBezTo>
                  <a:pt x="7447506" y="0"/>
                  <a:pt x="7493000" y="45494"/>
                  <a:pt x="7493000" y="101613"/>
                </a:cubicBezTo>
                <a:lnTo>
                  <a:pt x="7493000" y="5232387"/>
                </a:lnTo>
                <a:cubicBezTo>
                  <a:pt x="7493000" y="5288506"/>
                  <a:pt x="7447506" y="5334000"/>
                  <a:pt x="7391387" y="5334000"/>
                </a:cubicBezTo>
                <a:lnTo>
                  <a:pt x="50800" y="5334000"/>
                </a:lnTo>
                <a:cubicBezTo>
                  <a:pt x="22744" y="5334000"/>
                  <a:pt x="0" y="5311256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8255000" y="2032000"/>
            <a:ext cx="50800" cy="5334000"/>
          </a:xfrm>
          <a:custGeom>
            <a:avLst/>
            <a:gdLst/>
            <a:ahLst/>
            <a:cxnLst/>
            <a:rect l="l" t="t" r="r" b="b"/>
            <a:pathLst>
              <a:path w="50800" h="5334000">
                <a:moveTo>
                  <a:pt x="50800" y="0"/>
                </a:moveTo>
                <a:lnTo>
                  <a:pt x="50800" y="0"/>
                </a:lnTo>
                <a:lnTo>
                  <a:pt x="50800" y="5334000"/>
                </a:lnTo>
                <a:lnTo>
                  <a:pt x="50800" y="5334000"/>
                </a:lnTo>
                <a:cubicBezTo>
                  <a:pt x="22763" y="5334000"/>
                  <a:pt x="0" y="5311237"/>
                  <a:pt x="0" y="528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534400" y="23368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27248" y="3969"/>
                </a:moveTo>
                <a:cubicBezTo>
                  <a:pt x="160104" y="3969"/>
                  <a:pt x="186779" y="30644"/>
                  <a:pt x="186779" y="63500"/>
                </a:cubicBezTo>
                <a:cubicBezTo>
                  <a:pt x="186779" y="96356"/>
                  <a:pt x="160104" y="123031"/>
                  <a:pt x="127248" y="123031"/>
                </a:cubicBezTo>
                <a:cubicBezTo>
                  <a:pt x="94392" y="123031"/>
                  <a:pt x="67717" y="96356"/>
                  <a:pt x="67717" y="63500"/>
                </a:cubicBezTo>
                <a:cubicBezTo>
                  <a:pt x="67717" y="30644"/>
                  <a:pt x="94392" y="3969"/>
                  <a:pt x="127248" y="3969"/>
                </a:cubicBezTo>
                <a:close/>
                <a:moveTo>
                  <a:pt x="112464" y="150813"/>
                </a:moveTo>
                <a:lnTo>
                  <a:pt x="141932" y="150813"/>
                </a:lnTo>
                <a:lnTo>
                  <a:pt x="142677" y="150813"/>
                </a:lnTo>
                <a:cubicBezTo>
                  <a:pt x="136277" y="164108"/>
                  <a:pt x="138807" y="179685"/>
                  <a:pt x="148382" y="190252"/>
                </a:cubicBezTo>
                <a:cubicBezTo>
                  <a:pt x="138361" y="201315"/>
                  <a:pt x="136079" y="217934"/>
                  <a:pt x="143718" y="231626"/>
                </a:cubicBezTo>
                <a:lnTo>
                  <a:pt x="154880" y="251668"/>
                </a:lnTo>
                <a:cubicBezTo>
                  <a:pt x="155327" y="252462"/>
                  <a:pt x="155823" y="253256"/>
                  <a:pt x="156319" y="254000"/>
                </a:cubicBezTo>
                <a:lnTo>
                  <a:pt x="38745" y="254000"/>
                </a:lnTo>
                <a:cubicBezTo>
                  <a:pt x="30609" y="254000"/>
                  <a:pt x="24011" y="247402"/>
                  <a:pt x="24011" y="239266"/>
                </a:cubicBezTo>
                <a:cubicBezTo>
                  <a:pt x="24011" y="190401"/>
                  <a:pt x="63599" y="150812"/>
                  <a:pt x="112464" y="150812"/>
                </a:cubicBezTo>
                <a:close/>
                <a:moveTo>
                  <a:pt x="214610" y="122833"/>
                </a:moveTo>
                <a:cubicBezTo>
                  <a:pt x="214610" y="116235"/>
                  <a:pt x="219918" y="110927"/>
                  <a:pt x="226516" y="110927"/>
                </a:cubicBezTo>
                <a:lnTo>
                  <a:pt x="250329" y="110927"/>
                </a:lnTo>
                <a:cubicBezTo>
                  <a:pt x="256927" y="110927"/>
                  <a:pt x="262235" y="116235"/>
                  <a:pt x="262235" y="122833"/>
                </a:cubicBezTo>
                <a:lnTo>
                  <a:pt x="262235" y="125859"/>
                </a:lnTo>
                <a:cubicBezTo>
                  <a:pt x="262235" y="135235"/>
                  <a:pt x="274191" y="142131"/>
                  <a:pt x="282327" y="137468"/>
                </a:cubicBezTo>
                <a:lnTo>
                  <a:pt x="284807" y="136029"/>
                </a:lnTo>
                <a:cubicBezTo>
                  <a:pt x="290562" y="132705"/>
                  <a:pt x="297954" y="134739"/>
                  <a:pt x="301179" y="140543"/>
                </a:cubicBezTo>
                <a:lnTo>
                  <a:pt x="312291" y="160486"/>
                </a:lnTo>
                <a:cubicBezTo>
                  <a:pt x="315367" y="166043"/>
                  <a:pt x="313581" y="172988"/>
                  <a:pt x="308223" y="176361"/>
                </a:cubicBezTo>
                <a:lnTo>
                  <a:pt x="305891" y="177800"/>
                </a:lnTo>
                <a:cubicBezTo>
                  <a:pt x="297855" y="182811"/>
                  <a:pt x="297855" y="197594"/>
                  <a:pt x="305891" y="202654"/>
                </a:cubicBezTo>
                <a:lnTo>
                  <a:pt x="308173" y="204093"/>
                </a:lnTo>
                <a:cubicBezTo>
                  <a:pt x="313531" y="207466"/>
                  <a:pt x="315367" y="214412"/>
                  <a:pt x="312291" y="219968"/>
                </a:cubicBezTo>
                <a:lnTo>
                  <a:pt x="301129" y="240010"/>
                </a:lnTo>
                <a:cubicBezTo>
                  <a:pt x="297904" y="245814"/>
                  <a:pt x="290513" y="247898"/>
                  <a:pt x="284758" y="244525"/>
                </a:cubicBezTo>
                <a:lnTo>
                  <a:pt x="282327" y="243086"/>
                </a:lnTo>
                <a:cubicBezTo>
                  <a:pt x="274191" y="238373"/>
                  <a:pt x="262235" y="245318"/>
                  <a:pt x="262235" y="254695"/>
                </a:cubicBezTo>
                <a:lnTo>
                  <a:pt x="262235" y="257721"/>
                </a:lnTo>
                <a:cubicBezTo>
                  <a:pt x="262235" y="264319"/>
                  <a:pt x="256927" y="269627"/>
                  <a:pt x="250329" y="269627"/>
                </a:cubicBezTo>
                <a:lnTo>
                  <a:pt x="226516" y="269627"/>
                </a:lnTo>
                <a:cubicBezTo>
                  <a:pt x="219918" y="269627"/>
                  <a:pt x="214610" y="264319"/>
                  <a:pt x="214610" y="257721"/>
                </a:cubicBezTo>
                <a:lnTo>
                  <a:pt x="214610" y="254794"/>
                </a:lnTo>
                <a:cubicBezTo>
                  <a:pt x="214610" y="245368"/>
                  <a:pt x="202605" y="238423"/>
                  <a:pt x="194419" y="243136"/>
                </a:cubicBezTo>
                <a:lnTo>
                  <a:pt x="192038" y="244525"/>
                </a:lnTo>
                <a:cubicBezTo>
                  <a:pt x="186283" y="247848"/>
                  <a:pt x="178941" y="245814"/>
                  <a:pt x="175667" y="240010"/>
                </a:cubicBezTo>
                <a:lnTo>
                  <a:pt x="164455" y="219968"/>
                </a:lnTo>
                <a:cubicBezTo>
                  <a:pt x="161379" y="214412"/>
                  <a:pt x="163165" y="207417"/>
                  <a:pt x="168573" y="204043"/>
                </a:cubicBezTo>
                <a:lnTo>
                  <a:pt x="170755" y="202704"/>
                </a:lnTo>
                <a:cubicBezTo>
                  <a:pt x="178842" y="197693"/>
                  <a:pt x="178842" y="182811"/>
                  <a:pt x="170755" y="177800"/>
                </a:cubicBezTo>
                <a:lnTo>
                  <a:pt x="168523" y="176411"/>
                </a:lnTo>
                <a:cubicBezTo>
                  <a:pt x="163116" y="173038"/>
                  <a:pt x="161330" y="166043"/>
                  <a:pt x="164405" y="160486"/>
                </a:cubicBezTo>
                <a:lnTo>
                  <a:pt x="175568" y="140494"/>
                </a:lnTo>
                <a:cubicBezTo>
                  <a:pt x="178792" y="134689"/>
                  <a:pt x="186184" y="132655"/>
                  <a:pt x="191889" y="135979"/>
                </a:cubicBezTo>
                <a:lnTo>
                  <a:pt x="194270" y="137368"/>
                </a:lnTo>
                <a:cubicBezTo>
                  <a:pt x="202456" y="142081"/>
                  <a:pt x="214461" y="135136"/>
                  <a:pt x="214461" y="125710"/>
                </a:cubicBezTo>
                <a:lnTo>
                  <a:pt x="214461" y="122783"/>
                </a:lnTo>
                <a:close/>
                <a:moveTo>
                  <a:pt x="264170" y="190401"/>
                </a:moveTo>
                <a:cubicBezTo>
                  <a:pt x="264170" y="176163"/>
                  <a:pt x="252611" y="164604"/>
                  <a:pt x="238373" y="164604"/>
                </a:cubicBezTo>
                <a:cubicBezTo>
                  <a:pt x="224135" y="164604"/>
                  <a:pt x="212576" y="176163"/>
                  <a:pt x="212576" y="190401"/>
                </a:cubicBezTo>
                <a:cubicBezTo>
                  <a:pt x="212576" y="204638"/>
                  <a:pt x="224135" y="216198"/>
                  <a:pt x="238373" y="216198"/>
                </a:cubicBezTo>
                <a:cubicBezTo>
                  <a:pt x="252611" y="216198"/>
                  <a:pt x="264170" y="204638"/>
                  <a:pt x="264170" y="190401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8851900" y="2286000"/>
            <a:ext cx="676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用户设置界面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540750" y="2800350"/>
            <a:ext cx="6946900" cy="4305300"/>
          </a:xfrm>
          <a:custGeom>
            <a:avLst/>
            <a:gdLst/>
            <a:ahLst/>
            <a:cxnLst/>
            <a:rect l="l" t="t" r="r" b="b"/>
            <a:pathLst>
              <a:path w="6946900" h="4305300">
                <a:moveTo>
                  <a:pt x="101605" y="0"/>
                </a:moveTo>
                <a:lnTo>
                  <a:pt x="6845295" y="0"/>
                </a:lnTo>
                <a:cubicBezTo>
                  <a:pt x="6901410" y="0"/>
                  <a:pt x="6946900" y="45490"/>
                  <a:pt x="6946900" y="101605"/>
                </a:cubicBezTo>
                <a:lnTo>
                  <a:pt x="6946900" y="4203695"/>
                </a:lnTo>
                <a:cubicBezTo>
                  <a:pt x="6946900" y="4259810"/>
                  <a:pt x="6901410" y="4305300"/>
                  <a:pt x="6845295" y="4305300"/>
                </a:cubicBezTo>
                <a:lnTo>
                  <a:pt x="101605" y="4305300"/>
                </a:lnTo>
                <a:cubicBezTo>
                  <a:pt x="45490" y="4305300"/>
                  <a:pt x="0" y="4259810"/>
                  <a:pt x="0" y="4203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9982200" y="3200400"/>
            <a:ext cx="4064000" cy="3505200"/>
          </a:xfrm>
          <a:custGeom>
            <a:avLst/>
            <a:gdLst/>
            <a:ahLst/>
            <a:cxnLst/>
            <a:rect l="l" t="t" r="r" b="b"/>
            <a:pathLst>
              <a:path w="4064000" h="3505200">
                <a:moveTo>
                  <a:pt x="101616" y="0"/>
                </a:moveTo>
                <a:lnTo>
                  <a:pt x="3962384" y="0"/>
                </a:lnTo>
                <a:cubicBezTo>
                  <a:pt x="4018505" y="0"/>
                  <a:pt x="4064000" y="45495"/>
                  <a:pt x="4064000" y="101616"/>
                </a:cubicBezTo>
                <a:lnTo>
                  <a:pt x="4064000" y="3403584"/>
                </a:lnTo>
                <a:cubicBezTo>
                  <a:pt x="4064000" y="3459705"/>
                  <a:pt x="4018505" y="3505200"/>
                  <a:pt x="3962384" y="3505200"/>
                </a:cubicBezTo>
                <a:lnTo>
                  <a:pt x="101616" y="3505200"/>
                </a:lnTo>
                <a:cubicBezTo>
                  <a:pt x="45495" y="3505200"/>
                  <a:pt x="0" y="3459705"/>
                  <a:pt x="0" y="3403584"/>
                </a:cubicBezTo>
                <a:lnTo>
                  <a:pt x="0" y="101616"/>
                </a:lnTo>
                <a:cubicBezTo>
                  <a:pt x="0" y="45532"/>
                  <a:pt x="45532" y="0"/>
                  <a:pt x="101616" y="0"/>
                </a:cubicBezTo>
                <a:close/>
              </a:path>
            </a:pathLst>
          </a:custGeom>
          <a:solidFill>
            <a:srgbClr val="4A5568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0223500" y="3505200"/>
            <a:ext cx="358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个人设置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287000" y="4064000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用户名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0293350" y="4375150"/>
            <a:ext cx="3441700" cy="469900"/>
          </a:xfrm>
          <a:custGeom>
            <a:avLst/>
            <a:gdLst/>
            <a:ahLst/>
            <a:cxnLst/>
            <a:rect l="l" t="t" r="r" b="b"/>
            <a:pathLst>
              <a:path w="3441700" h="469900">
                <a:moveTo>
                  <a:pt x="50801" y="0"/>
                </a:moveTo>
                <a:lnTo>
                  <a:pt x="3390899" y="0"/>
                </a:lnTo>
                <a:cubicBezTo>
                  <a:pt x="3418956" y="0"/>
                  <a:pt x="3441700" y="22744"/>
                  <a:pt x="3441700" y="50801"/>
                </a:cubicBezTo>
                <a:lnTo>
                  <a:pt x="3441700" y="419099"/>
                </a:lnTo>
                <a:cubicBezTo>
                  <a:pt x="3441700" y="447156"/>
                  <a:pt x="3418956" y="469900"/>
                  <a:pt x="3390899" y="469900"/>
                </a:cubicBezTo>
                <a:lnTo>
                  <a:pt x="50801" y="469900"/>
                </a:lnTo>
                <a:cubicBezTo>
                  <a:pt x="22744" y="469900"/>
                  <a:pt x="0" y="447156"/>
                  <a:pt x="0" y="4190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10287000" y="5003800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新密码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0293350" y="5314950"/>
            <a:ext cx="3441700" cy="469900"/>
          </a:xfrm>
          <a:custGeom>
            <a:avLst/>
            <a:gdLst/>
            <a:ahLst/>
            <a:cxnLst/>
            <a:rect l="l" t="t" r="r" b="b"/>
            <a:pathLst>
              <a:path w="3441700" h="469900">
                <a:moveTo>
                  <a:pt x="50801" y="0"/>
                </a:moveTo>
                <a:lnTo>
                  <a:pt x="3390899" y="0"/>
                </a:lnTo>
                <a:cubicBezTo>
                  <a:pt x="3418956" y="0"/>
                  <a:pt x="3441700" y="22744"/>
                  <a:pt x="3441700" y="50801"/>
                </a:cubicBezTo>
                <a:lnTo>
                  <a:pt x="3441700" y="419099"/>
                </a:lnTo>
                <a:cubicBezTo>
                  <a:pt x="3441700" y="447156"/>
                  <a:pt x="3418956" y="469900"/>
                  <a:pt x="3390899" y="469900"/>
                </a:cubicBezTo>
                <a:lnTo>
                  <a:pt x="50801" y="469900"/>
                </a:lnTo>
                <a:cubicBezTo>
                  <a:pt x="22744" y="469900"/>
                  <a:pt x="0" y="447156"/>
                  <a:pt x="0" y="4190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10287000" y="5943600"/>
            <a:ext cx="3454400" cy="457200"/>
          </a:xfrm>
          <a:custGeom>
            <a:avLst/>
            <a:gdLst/>
            <a:ahLst/>
            <a:cxnLst/>
            <a:rect l="l" t="t" r="r" b="b"/>
            <a:pathLst>
              <a:path w="3454400" h="457200">
                <a:moveTo>
                  <a:pt x="50799" y="0"/>
                </a:moveTo>
                <a:lnTo>
                  <a:pt x="3403601" y="0"/>
                </a:lnTo>
                <a:cubicBezTo>
                  <a:pt x="3431656" y="0"/>
                  <a:pt x="3454400" y="22744"/>
                  <a:pt x="3454400" y="50799"/>
                </a:cubicBezTo>
                <a:lnTo>
                  <a:pt x="3454400" y="406401"/>
                </a:lnTo>
                <a:cubicBezTo>
                  <a:pt x="3454400" y="434456"/>
                  <a:pt x="3431656" y="457200"/>
                  <a:pt x="34036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10242550" y="5943600"/>
            <a:ext cx="3543300" cy="457200"/>
          </a:xfrm>
          <a:prstGeom prst="rect">
            <a:avLst/>
          </a:prstGeom>
          <a:noFill/>
          <a:ln/>
        </p:spPr>
        <p:txBody>
          <a:bodyPr wrap="square" lIns="0" tIns="101600" rIns="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保存修改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08000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/>
          <p:cNvSpPr/>
          <p:nvPr/>
        </p:nvSpPr>
        <p:spPr>
          <a:xfrm>
            <a:off x="736600" y="782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1066800" y="7772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密码安全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11200" y="81788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bcryptjs哈希加密存储，保障密码安全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655667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5884267" y="782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33350" y="139700"/>
                </a:moveTo>
                <a:cubicBezTo>
                  <a:pt x="171926" y="139700"/>
                  <a:pt x="203200" y="108426"/>
                  <a:pt x="203200" y="69850"/>
                </a:cubicBezTo>
                <a:cubicBezTo>
                  <a:pt x="203200" y="31274"/>
                  <a:pt x="171926" y="0"/>
                  <a:pt x="133350" y="0"/>
                </a:cubicBezTo>
                <a:cubicBezTo>
                  <a:pt x="94774" y="0"/>
                  <a:pt x="63500" y="31274"/>
                  <a:pt x="63500" y="69850"/>
                </a:cubicBezTo>
                <a:cubicBezTo>
                  <a:pt x="63500" y="77272"/>
                  <a:pt x="64651" y="84455"/>
                  <a:pt x="66794" y="91162"/>
                </a:cubicBezTo>
                <a:lnTo>
                  <a:pt x="2778" y="155178"/>
                </a:lnTo>
                <a:cubicBezTo>
                  <a:pt x="992" y="156964"/>
                  <a:pt x="0" y="159385"/>
                  <a:pt x="0" y="161925"/>
                </a:cubicBezTo>
                <a:lnTo>
                  <a:pt x="0" y="193675"/>
                </a:lnTo>
                <a:cubicBezTo>
                  <a:pt x="0" y="198953"/>
                  <a:pt x="4247" y="203200"/>
                  <a:pt x="9525" y="203200"/>
                </a:cubicBezTo>
                <a:lnTo>
                  <a:pt x="41275" y="203200"/>
                </a:lnTo>
                <a:cubicBezTo>
                  <a:pt x="46553" y="203200"/>
                  <a:pt x="50800" y="198953"/>
                  <a:pt x="50800" y="193675"/>
                </a:cubicBezTo>
                <a:lnTo>
                  <a:pt x="50800" y="177800"/>
                </a:lnTo>
                <a:lnTo>
                  <a:pt x="66675" y="177800"/>
                </a:lnTo>
                <a:cubicBezTo>
                  <a:pt x="71953" y="177800"/>
                  <a:pt x="76200" y="173553"/>
                  <a:pt x="76200" y="168275"/>
                </a:cubicBezTo>
                <a:lnTo>
                  <a:pt x="76200" y="152400"/>
                </a:lnTo>
                <a:lnTo>
                  <a:pt x="92075" y="152400"/>
                </a:lnTo>
                <a:cubicBezTo>
                  <a:pt x="94615" y="152400"/>
                  <a:pt x="97036" y="151408"/>
                  <a:pt x="98822" y="149622"/>
                </a:cubicBezTo>
                <a:lnTo>
                  <a:pt x="112038" y="136406"/>
                </a:lnTo>
                <a:cubicBezTo>
                  <a:pt x="118745" y="138549"/>
                  <a:pt x="125928" y="139700"/>
                  <a:pt x="133350" y="139700"/>
                </a:cubicBezTo>
                <a:close/>
                <a:moveTo>
                  <a:pt x="149225" y="38100"/>
                </a:moveTo>
                <a:cubicBezTo>
                  <a:pt x="157987" y="38100"/>
                  <a:pt x="165100" y="45213"/>
                  <a:pt x="165100" y="53975"/>
                </a:cubicBezTo>
                <a:cubicBezTo>
                  <a:pt x="165100" y="62737"/>
                  <a:pt x="157987" y="69850"/>
                  <a:pt x="149225" y="69850"/>
                </a:cubicBezTo>
                <a:cubicBezTo>
                  <a:pt x="140463" y="69850"/>
                  <a:pt x="133350" y="62737"/>
                  <a:pt x="133350" y="53975"/>
                </a:cubicBezTo>
                <a:cubicBezTo>
                  <a:pt x="133350" y="45213"/>
                  <a:pt x="140463" y="38100"/>
                  <a:pt x="149225" y="381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6214467" y="7772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JWT认证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858867" y="81788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无状态会话管理，令牌自动刷新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0803434" y="7569200"/>
            <a:ext cx="4940300" cy="1066800"/>
          </a:xfrm>
          <a:custGeom>
            <a:avLst/>
            <a:gdLst/>
            <a:ahLst/>
            <a:cxnLst/>
            <a:rect l="l" t="t" r="r" b="b"/>
            <a:pathLst>
              <a:path w="4940300" h="10668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965198"/>
                </a:lnTo>
                <a:cubicBezTo>
                  <a:pt x="4940300" y="1021311"/>
                  <a:pt x="4894811" y="1066800"/>
                  <a:pt x="48386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11019334" y="78232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88900" y="98425"/>
                </a:moveTo>
                <a:cubicBezTo>
                  <a:pt x="115185" y="98425"/>
                  <a:pt x="136525" y="77085"/>
                  <a:pt x="136525" y="50800"/>
                </a:cubicBezTo>
                <a:cubicBezTo>
                  <a:pt x="136525" y="24515"/>
                  <a:pt x="115185" y="3175"/>
                  <a:pt x="88900" y="3175"/>
                </a:cubicBezTo>
                <a:cubicBezTo>
                  <a:pt x="62615" y="3175"/>
                  <a:pt x="41275" y="24515"/>
                  <a:pt x="41275" y="50800"/>
                </a:cubicBezTo>
                <a:cubicBezTo>
                  <a:pt x="41275" y="77085"/>
                  <a:pt x="62615" y="98425"/>
                  <a:pt x="88900" y="98425"/>
                </a:cubicBezTo>
                <a:close/>
                <a:moveTo>
                  <a:pt x="77113" y="120650"/>
                </a:moveTo>
                <a:cubicBezTo>
                  <a:pt x="38021" y="120650"/>
                  <a:pt x="6350" y="152321"/>
                  <a:pt x="6350" y="191413"/>
                </a:cubicBezTo>
                <a:cubicBezTo>
                  <a:pt x="6350" y="197922"/>
                  <a:pt x="11628" y="203200"/>
                  <a:pt x="18137" y="203200"/>
                </a:cubicBezTo>
                <a:lnTo>
                  <a:pt x="117951" y="203200"/>
                </a:lnTo>
                <a:cubicBezTo>
                  <a:pt x="103584" y="186293"/>
                  <a:pt x="95250" y="164505"/>
                  <a:pt x="95250" y="141446"/>
                </a:cubicBezTo>
                <a:lnTo>
                  <a:pt x="95250" y="129103"/>
                </a:lnTo>
                <a:cubicBezTo>
                  <a:pt x="95250" y="126206"/>
                  <a:pt x="95647" y="123349"/>
                  <a:pt x="96401" y="120650"/>
                </a:cubicBezTo>
                <a:lnTo>
                  <a:pt x="77113" y="120650"/>
                </a:lnTo>
                <a:close/>
                <a:moveTo>
                  <a:pt x="176728" y="193873"/>
                </a:moveTo>
                <a:lnTo>
                  <a:pt x="171450" y="196374"/>
                </a:lnTo>
                <a:lnTo>
                  <a:pt x="171450" y="121722"/>
                </a:lnTo>
                <a:lnTo>
                  <a:pt x="209550" y="134422"/>
                </a:lnTo>
                <a:lnTo>
                  <a:pt x="209550" y="142200"/>
                </a:lnTo>
                <a:cubicBezTo>
                  <a:pt x="209550" y="164346"/>
                  <a:pt x="196771" y="184468"/>
                  <a:pt x="176728" y="193913"/>
                </a:cubicBezTo>
                <a:close/>
                <a:moveTo>
                  <a:pt x="167442" y="102989"/>
                </a:moveTo>
                <a:lnTo>
                  <a:pt x="122992" y="117793"/>
                </a:lnTo>
                <a:cubicBezTo>
                  <a:pt x="117792" y="119539"/>
                  <a:pt x="114300" y="124381"/>
                  <a:pt x="114300" y="129858"/>
                </a:cubicBezTo>
                <a:lnTo>
                  <a:pt x="114300" y="142200"/>
                </a:lnTo>
                <a:cubicBezTo>
                  <a:pt x="114300" y="171728"/>
                  <a:pt x="131366" y="198596"/>
                  <a:pt x="158036" y="211138"/>
                </a:cubicBezTo>
                <a:lnTo>
                  <a:pt x="165378" y="214590"/>
                </a:lnTo>
                <a:cubicBezTo>
                  <a:pt x="167283" y="215463"/>
                  <a:pt x="169347" y="215940"/>
                  <a:pt x="171410" y="215940"/>
                </a:cubicBezTo>
                <a:cubicBezTo>
                  <a:pt x="173474" y="215940"/>
                  <a:pt x="175577" y="215463"/>
                  <a:pt x="177443" y="214590"/>
                </a:cubicBezTo>
                <a:lnTo>
                  <a:pt x="184785" y="211138"/>
                </a:lnTo>
                <a:cubicBezTo>
                  <a:pt x="211534" y="198557"/>
                  <a:pt x="228600" y="171688"/>
                  <a:pt x="228600" y="142161"/>
                </a:cubicBezTo>
                <a:lnTo>
                  <a:pt x="228600" y="129818"/>
                </a:lnTo>
                <a:cubicBezTo>
                  <a:pt x="228600" y="124341"/>
                  <a:pt x="225108" y="119499"/>
                  <a:pt x="219908" y="117753"/>
                </a:cubicBezTo>
                <a:lnTo>
                  <a:pt x="175458" y="102949"/>
                </a:lnTo>
                <a:cubicBezTo>
                  <a:pt x="172839" y="102076"/>
                  <a:pt x="170021" y="102076"/>
                  <a:pt x="167442" y="10294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11362234" y="7772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权限控制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006634" y="81788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路由守卫保护，防止未授权访问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14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BILL MANAGEMENT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账单管理模块演示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账单CRUD操作与多条件筛选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4350" y="1987550"/>
            <a:ext cx="15227300" cy="6642100"/>
          </a:xfrm>
          <a:custGeom>
            <a:avLst/>
            <a:gdLst/>
            <a:ahLst/>
            <a:cxnLst/>
            <a:rect l="l" t="t" r="r" b="b"/>
            <a:pathLst>
              <a:path w="15227300" h="6642100">
                <a:moveTo>
                  <a:pt x="101624" y="0"/>
                </a:moveTo>
                <a:lnTo>
                  <a:pt x="15125676" y="0"/>
                </a:lnTo>
                <a:cubicBezTo>
                  <a:pt x="15181801" y="0"/>
                  <a:pt x="15227300" y="45499"/>
                  <a:pt x="15227300" y="101624"/>
                </a:cubicBezTo>
                <a:lnTo>
                  <a:pt x="15227300" y="6540476"/>
                </a:lnTo>
                <a:cubicBezTo>
                  <a:pt x="15227300" y="6596601"/>
                  <a:pt x="15181801" y="6642100"/>
                  <a:pt x="15125676" y="6642100"/>
                </a:cubicBezTo>
                <a:lnTo>
                  <a:pt x="101624" y="6642100"/>
                </a:lnTo>
                <a:cubicBezTo>
                  <a:pt x="45499" y="6642100"/>
                  <a:pt x="0" y="6596601"/>
                  <a:pt x="0" y="6540476"/>
                </a:cubicBezTo>
                <a:lnTo>
                  <a:pt x="0" y="101624"/>
                </a:lnTo>
                <a:cubicBezTo>
                  <a:pt x="0" y="45536"/>
                  <a:pt x="45536" y="0"/>
                  <a:pt x="10162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723900" y="22479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账单列表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4090650" y="2197100"/>
            <a:ext cx="1447800" cy="457200"/>
          </a:xfrm>
          <a:custGeom>
            <a:avLst/>
            <a:gdLst/>
            <a:ahLst/>
            <a:cxnLst/>
            <a:rect l="l" t="t" r="r" b="b"/>
            <a:pathLst>
              <a:path w="1447800" h="457200">
                <a:moveTo>
                  <a:pt x="50799" y="0"/>
                </a:moveTo>
                <a:lnTo>
                  <a:pt x="1397001" y="0"/>
                </a:lnTo>
                <a:cubicBezTo>
                  <a:pt x="1425056" y="0"/>
                  <a:pt x="1447800" y="22744"/>
                  <a:pt x="1447800" y="50799"/>
                </a:cubicBezTo>
                <a:lnTo>
                  <a:pt x="1447800" y="406401"/>
                </a:lnTo>
                <a:cubicBezTo>
                  <a:pt x="1447800" y="434456"/>
                  <a:pt x="1425056" y="457200"/>
                  <a:pt x="13970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14330363" y="23241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88900" y="22225"/>
                </a:moveTo>
                <a:cubicBezTo>
                  <a:pt x="88900" y="16078"/>
                  <a:pt x="83934" y="11112"/>
                  <a:pt x="77788" y="11112"/>
                </a:cubicBezTo>
                <a:cubicBezTo>
                  <a:pt x="71641" y="11112"/>
                  <a:pt x="66675" y="16078"/>
                  <a:pt x="66675" y="22225"/>
                </a:cubicBezTo>
                <a:lnTo>
                  <a:pt x="66675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66675" y="100013"/>
                </a:lnTo>
                <a:lnTo>
                  <a:pt x="66675" y="155575"/>
                </a:lnTo>
                <a:cubicBezTo>
                  <a:pt x="66675" y="161722"/>
                  <a:pt x="71641" y="166688"/>
                  <a:pt x="77788" y="166688"/>
                </a:cubicBezTo>
                <a:cubicBezTo>
                  <a:pt x="83934" y="166688"/>
                  <a:pt x="88900" y="161722"/>
                  <a:pt x="88900" y="155575"/>
                </a:cubicBezTo>
                <a:lnTo>
                  <a:pt x="88900" y="100013"/>
                </a:lnTo>
                <a:lnTo>
                  <a:pt x="144463" y="100013"/>
                </a:lnTo>
                <a:cubicBezTo>
                  <a:pt x="150609" y="100013"/>
                  <a:pt x="155575" y="95047"/>
                  <a:pt x="155575" y="88900"/>
                </a:cubicBezTo>
                <a:cubicBezTo>
                  <a:pt x="155575" y="82753"/>
                  <a:pt x="150609" y="77788"/>
                  <a:pt x="144463" y="77788"/>
                </a:cubicBezTo>
                <a:lnTo>
                  <a:pt x="88900" y="77788"/>
                </a:lnTo>
                <a:lnTo>
                  <a:pt x="88900" y="22225"/>
                </a:lnTo>
                <a:close/>
              </a:path>
            </a:pathLst>
          </a:custGeom>
          <a:solidFill>
            <a:srgbClr val="1A202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4376400" y="2197100"/>
            <a:ext cx="1206500" cy="4572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添加账单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0250" y="2863850"/>
            <a:ext cx="1244600" cy="381000"/>
          </a:xfrm>
          <a:custGeom>
            <a:avLst/>
            <a:gdLst/>
            <a:ahLst/>
            <a:cxnLst/>
            <a:rect l="l" t="t" r="r" b="b"/>
            <a:pathLst>
              <a:path w="1244600" h="381000">
                <a:moveTo>
                  <a:pt x="50799" y="0"/>
                </a:moveTo>
                <a:lnTo>
                  <a:pt x="1193801" y="0"/>
                </a:lnTo>
                <a:cubicBezTo>
                  <a:pt x="1221857" y="0"/>
                  <a:pt x="1244600" y="22743"/>
                  <a:pt x="1244600" y="50799"/>
                </a:cubicBezTo>
                <a:lnTo>
                  <a:pt x="1244600" y="330201"/>
                </a:lnTo>
                <a:cubicBezTo>
                  <a:pt x="1244600" y="358257"/>
                  <a:pt x="1221857" y="381000"/>
                  <a:pt x="11938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2025-12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089150" y="2863850"/>
            <a:ext cx="1282700" cy="381000"/>
          </a:xfrm>
          <a:custGeom>
            <a:avLst/>
            <a:gdLst/>
            <a:ahLst/>
            <a:cxnLst/>
            <a:rect l="l" t="t" r="r" b="b"/>
            <a:pathLst>
              <a:path w="1282700" h="381000">
                <a:moveTo>
                  <a:pt x="50799" y="0"/>
                </a:moveTo>
                <a:lnTo>
                  <a:pt x="1231901" y="0"/>
                </a:lnTo>
                <a:cubicBezTo>
                  <a:pt x="1259957" y="0"/>
                  <a:pt x="1282700" y="22743"/>
                  <a:pt x="1282700" y="50799"/>
                </a:cubicBezTo>
                <a:lnTo>
                  <a:pt x="1282700" y="330201"/>
                </a:lnTo>
                <a:cubicBezTo>
                  <a:pt x="1282700" y="358257"/>
                  <a:pt x="1259957" y="381000"/>
                  <a:pt x="12319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全部类型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收入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486150" y="2863850"/>
            <a:ext cx="1282700" cy="381000"/>
          </a:xfrm>
          <a:custGeom>
            <a:avLst/>
            <a:gdLst/>
            <a:ahLst/>
            <a:cxnLst/>
            <a:rect l="l" t="t" r="r" b="b"/>
            <a:pathLst>
              <a:path w="1282700" h="381000">
                <a:moveTo>
                  <a:pt x="50799" y="0"/>
                </a:moveTo>
                <a:lnTo>
                  <a:pt x="1231901" y="0"/>
                </a:lnTo>
                <a:cubicBezTo>
                  <a:pt x="1259957" y="0"/>
                  <a:pt x="1282700" y="22743"/>
                  <a:pt x="1282700" y="50799"/>
                </a:cubicBezTo>
                <a:lnTo>
                  <a:pt x="1282700" y="330201"/>
                </a:lnTo>
                <a:cubicBezTo>
                  <a:pt x="1282700" y="358257"/>
                  <a:pt x="1259957" y="381000"/>
                  <a:pt x="12319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全部分类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餐饮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交通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0" y="-224385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工资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4542095" y="2924175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共 15 条记录</a:t>
            </a:r>
            <a:endParaRPr lang="en-US" sz="1600" dirty="0"/>
          </a:p>
        </p:txBody>
      </p:sp>
      <p:graphicFrame>
        <p:nvGraphicFramePr>
          <p:cNvPr id="2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23900" y="3448050"/>
          <a:ext cx="14808200" cy="1879600"/>
        </p:xfrm>
        <a:graphic>
          <a:graphicData uri="http://schemas.openxmlformats.org/drawingml/2006/table">
            <a:tbl>
              <a:tblPr/>
              <a:tblGrid>
                <a:gridCol w="345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日期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类型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分类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金额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备注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操作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2025-12-20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支出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餐饮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-50.00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午餐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2025-12-19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收入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工资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+5000.00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月薪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2025-12-18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支出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交通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-20.00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地铁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Shape 21"/>
          <p:cNvSpPr/>
          <p:nvPr/>
        </p:nvSpPr>
        <p:spPr>
          <a:xfrm>
            <a:off x="723900" y="8051800"/>
            <a:ext cx="838200" cy="355600"/>
          </a:xfrm>
          <a:custGeom>
            <a:avLst/>
            <a:gdLst/>
            <a:ahLst/>
            <a:cxnLst/>
            <a:rect l="l" t="t" r="r" b="b"/>
            <a:pathLst>
              <a:path w="838200" h="355600">
                <a:moveTo>
                  <a:pt x="50801" y="0"/>
                </a:moveTo>
                <a:lnTo>
                  <a:pt x="787399" y="0"/>
                </a:lnTo>
                <a:cubicBezTo>
                  <a:pt x="815456" y="0"/>
                  <a:pt x="838200" y="22744"/>
                  <a:pt x="838200" y="50801"/>
                </a:cubicBezTo>
                <a:lnTo>
                  <a:pt x="838200" y="304799"/>
                </a:lnTo>
                <a:cubicBezTo>
                  <a:pt x="838200" y="332856"/>
                  <a:pt x="815456" y="355600"/>
                  <a:pt x="7873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2"/>
          <p:cNvSpPr/>
          <p:nvPr/>
        </p:nvSpPr>
        <p:spPr>
          <a:xfrm>
            <a:off x="679450" y="8051800"/>
            <a:ext cx="9271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上一页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663700" y="8102600"/>
            <a:ext cx="135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 1 页，共 3 页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3034308" y="8051800"/>
            <a:ext cx="838200" cy="355600"/>
          </a:xfrm>
          <a:custGeom>
            <a:avLst/>
            <a:gdLst/>
            <a:ahLst/>
            <a:cxnLst/>
            <a:rect l="l" t="t" r="r" b="b"/>
            <a:pathLst>
              <a:path w="838200" h="355600">
                <a:moveTo>
                  <a:pt x="50801" y="0"/>
                </a:moveTo>
                <a:lnTo>
                  <a:pt x="787399" y="0"/>
                </a:lnTo>
                <a:cubicBezTo>
                  <a:pt x="815456" y="0"/>
                  <a:pt x="838200" y="22744"/>
                  <a:pt x="838200" y="50801"/>
                </a:cubicBezTo>
                <a:lnTo>
                  <a:pt x="838200" y="304799"/>
                </a:lnTo>
                <a:cubicBezTo>
                  <a:pt x="838200" y="332856"/>
                  <a:pt x="815456" y="355600"/>
                  <a:pt x="7873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5"/>
          <p:cNvSpPr/>
          <p:nvPr/>
        </p:nvSpPr>
        <p:spPr>
          <a:xfrm>
            <a:off x="2989858" y="8051800"/>
            <a:ext cx="9271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下一页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4008100" y="8102600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跳转到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4649450" y="8045450"/>
            <a:ext cx="596900" cy="368300"/>
          </a:xfrm>
          <a:custGeom>
            <a:avLst/>
            <a:gdLst/>
            <a:ahLst/>
            <a:cxnLst/>
            <a:rect l="l" t="t" r="r" b="b"/>
            <a:pathLst>
              <a:path w="596900" h="368300">
                <a:moveTo>
                  <a:pt x="50800" y="0"/>
                </a:moveTo>
                <a:lnTo>
                  <a:pt x="546100" y="0"/>
                </a:lnTo>
                <a:cubicBezTo>
                  <a:pt x="574156" y="0"/>
                  <a:pt x="596900" y="22744"/>
                  <a:pt x="596900" y="50800"/>
                </a:cubicBezTo>
                <a:lnTo>
                  <a:pt x="596900" y="317500"/>
                </a:lnTo>
                <a:cubicBezTo>
                  <a:pt x="596900" y="345556"/>
                  <a:pt x="574156" y="368300"/>
                  <a:pt x="546100" y="368300"/>
                </a:cubicBezTo>
                <a:lnTo>
                  <a:pt x="50800" y="368300"/>
                </a:lnTo>
                <a:cubicBezTo>
                  <a:pt x="22744" y="368300"/>
                  <a:pt x="0" y="345556"/>
                  <a:pt x="0" y="317500"/>
                </a:cubicBezTo>
                <a:lnTo>
                  <a:pt x="0" y="50800"/>
                </a:lnTo>
                <a:cubicBezTo>
                  <a:pt x="0" y="22744"/>
                  <a:pt x="22744" y="0"/>
                  <a:pt x="5080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8"/>
          <p:cNvSpPr/>
          <p:nvPr/>
        </p:nvSpPr>
        <p:spPr>
          <a:xfrm>
            <a:off x="15354300" y="8102600"/>
            <a:ext cx="26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34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VISUALIZATION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数据统计与可视化演示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ECharts图表展示收支趋势与分类占比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4350" y="2038350"/>
            <a:ext cx="10160000" cy="6591300"/>
          </a:xfrm>
          <a:custGeom>
            <a:avLst/>
            <a:gdLst/>
            <a:ahLst/>
            <a:cxnLst/>
            <a:rect l="l" t="t" r="r" b="b"/>
            <a:pathLst>
              <a:path w="10160000" h="6591300">
                <a:moveTo>
                  <a:pt x="101572" y="0"/>
                </a:moveTo>
                <a:lnTo>
                  <a:pt x="10058428" y="0"/>
                </a:lnTo>
                <a:cubicBezTo>
                  <a:pt x="10114525" y="0"/>
                  <a:pt x="10160000" y="45475"/>
                  <a:pt x="10160000" y="101572"/>
                </a:cubicBezTo>
                <a:lnTo>
                  <a:pt x="10160000" y="6489728"/>
                </a:lnTo>
                <a:cubicBezTo>
                  <a:pt x="10160000" y="6545825"/>
                  <a:pt x="10114525" y="6591300"/>
                  <a:pt x="10058428" y="6591300"/>
                </a:cubicBezTo>
                <a:lnTo>
                  <a:pt x="101572" y="6591300"/>
                </a:lnTo>
                <a:cubicBezTo>
                  <a:pt x="45475" y="6591300"/>
                  <a:pt x="0" y="6545825"/>
                  <a:pt x="0" y="6489728"/>
                </a:cubicBezTo>
                <a:lnTo>
                  <a:pt x="0" y="101572"/>
                </a:lnTo>
                <a:cubicBezTo>
                  <a:pt x="0" y="45513"/>
                  <a:pt x="45513" y="0"/>
                  <a:pt x="10157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790575" y="23495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54198" y="119063"/>
                </a:moveTo>
                <a:lnTo>
                  <a:pt x="166886" y="119063"/>
                </a:lnTo>
                <a:cubicBezTo>
                  <a:pt x="158105" y="119063"/>
                  <a:pt x="151011" y="111968"/>
                  <a:pt x="151011" y="103188"/>
                </a:cubicBezTo>
                <a:lnTo>
                  <a:pt x="151011" y="15875"/>
                </a:lnTo>
                <a:cubicBezTo>
                  <a:pt x="151011" y="7094"/>
                  <a:pt x="158155" y="-99"/>
                  <a:pt x="166836" y="1042"/>
                </a:cubicBezTo>
                <a:cubicBezTo>
                  <a:pt x="219918" y="8086"/>
                  <a:pt x="261987" y="50155"/>
                  <a:pt x="269032" y="103237"/>
                </a:cubicBezTo>
                <a:cubicBezTo>
                  <a:pt x="270173" y="111919"/>
                  <a:pt x="262979" y="119063"/>
                  <a:pt x="254198" y="119063"/>
                </a:cubicBezTo>
                <a:close/>
                <a:moveTo>
                  <a:pt x="110430" y="18455"/>
                </a:moveTo>
                <a:cubicBezTo>
                  <a:pt x="119410" y="16570"/>
                  <a:pt x="127198" y="23912"/>
                  <a:pt x="127198" y="33089"/>
                </a:cubicBezTo>
                <a:lnTo>
                  <a:pt x="127198" y="130969"/>
                </a:lnTo>
                <a:cubicBezTo>
                  <a:pt x="127198" y="133747"/>
                  <a:pt x="128191" y="136426"/>
                  <a:pt x="129927" y="138559"/>
                </a:cubicBezTo>
                <a:lnTo>
                  <a:pt x="195461" y="217636"/>
                </a:lnTo>
                <a:cubicBezTo>
                  <a:pt x="201265" y="224631"/>
                  <a:pt x="200025" y="235198"/>
                  <a:pt x="192038" y="239514"/>
                </a:cubicBezTo>
                <a:cubicBezTo>
                  <a:pt x="175121" y="248741"/>
                  <a:pt x="155724" y="254000"/>
                  <a:pt x="135136" y="254000"/>
                </a:cubicBezTo>
                <a:cubicBezTo>
                  <a:pt x="69404" y="254000"/>
                  <a:pt x="16073" y="200670"/>
                  <a:pt x="16073" y="134938"/>
                </a:cubicBezTo>
                <a:cubicBezTo>
                  <a:pt x="16073" y="77639"/>
                  <a:pt x="56505" y="29815"/>
                  <a:pt x="110430" y="18455"/>
                </a:cubicBezTo>
                <a:close/>
                <a:moveTo>
                  <a:pt x="237034" y="142875"/>
                </a:moveTo>
                <a:lnTo>
                  <a:pt x="268784" y="142875"/>
                </a:lnTo>
                <a:cubicBezTo>
                  <a:pt x="277961" y="142875"/>
                  <a:pt x="285304" y="150664"/>
                  <a:pt x="283418" y="159643"/>
                </a:cubicBezTo>
                <a:cubicBezTo>
                  <a:pt x="278358" y="183654"/>
                  <a:pt x="266055" y="204986"/>
                  <a:pt x="248890" y="221258"/>
                </a:cubicBezTo>
                <a:cubicBezTo>
                  <a:pt x="242788" y="227062"/>
                  <a:pt x="233214" y="225822"/>
                  <a:pt x="227856" y="219323"/>
                </a:cubicBezTo>
                <a:lnTo>
                  <a:pt x="185986" y="168870"/>
                </a:lnTo>
                <a:cubicBezTo>
                  <a:pt x="177403" y="158502"/>
                  <a:pt x="184795" y="142875"/>
                  <a:pt x="198189" y="142875"/>
                </a:cubicBezTo>
                <a:lnTo>
                  <a:pt x="236984" y="14287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092200" y="2298700"/>
            <a:ext cx="944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支出分类占比</a:t>
            </a:r>
            <a:endParaRPr lang="en-US" sz="1600" dirty="0"/>
          </a:p>
        </p:txBody>
      </p:sp>
      <p:pic>
        <p:nvPicPr>
          <p:cNvPr id="9" name="Image 0" descr="https://kimi-img.moonshot.cn/pub/slides/25-12-22-15:15:19-d54f01qsc5cgpke4f58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4700" y="2806700"/>
            <a:ext cx="9639300" cy="5080000"/>
          </a:xfrm>
          <a:prstGeom prst="roundRect">
            <a:avLst>
              <a:gd name="adj" fmla="val 0"/>
            </a:avLst>
          </a:prstGeom>
        </p:spPr>
      </p:pic>
      <p:sp>
        <p:nvSpPr>
          <p:cNvPr id="10" name="Shape 7"/>
          <p:cNvSpPr/>
          <p:nvPr/>
        </p:nvSpPr>
        <p:spPr>
          <a:xfrm>
            <a:off x="10934700" y="2057400"/>
            <a:ext cx="2311400" cy="1193800"/>
          </a:xfrm>
          <a:custGeom>
            <a:avLst/>
            <a:gdLst/>
            <a:ahLst/>
            <a:cxnLst/>
            <a:rect l="l" t="t" r="r" b="b"/>
            <a:pathLst>
              <a:path w="2311400" h="1193800">
                <a:moveTo>
                  <a:pt x="50800" y="0"/>
                </a:moveTo>
                <a:lnTo>
                  <a:pt x="2260600" y="0"/>
                </a:lnTo>
                <a:cubicBezTo>
                  <a:pt x="2288656" y="0"/>
                  <a:pt x="2311400" y="22744"/>
                  <a:pt x="2311400" y="50800"/>
                </a:cubicBezTo>
                <a:lnTo>
                  <a:pt x="2311400" y="1092196"/>
                </a:lnTo>
                <a:cubicBezTo>
                  <a:pt x="2311400" y="1148310"/>
                  <a:pt x="2265910" y="1193800"/>
                  <a:pt x="22097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8"/>
          <p:cNvSpPr/>
          <p:nvPr/>
        </p:nvSpPr>
        <p:spPr>
          <a:xfrm>
            <a:off x="10934700" y="2057400"/>
            <a:ext cx="2311400" cy="50800"/>
          </a:xfrm>
          <a:custGeom>
            <a:avLst/>
            <a:gdLst/>
            <a:ahLst/>
            <a:cxnLst/>
            <a:rect l="l" t="t" r="r" b="b"/>
            <a:pathLst>
              <a:path w="2311400" h="50800">
                <a:moveTo>
                  <a:pt x="50800" y="0"/>
                </a:moveTo>
                <a:lnTo>
                  <a:pt x="2260600" y="0"/>
                </a:lnTo>
                <a:cubicBezTo>
                  <a:pt x="2288637" y="0"/>
                  <a:pt x="2311400" y="22763"/>
                  <a:pt x="2311400" y="50800"/>
                </a:cubicBezTo>
                <a:lnTo>
                  <a:pt x="23114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9"/>
          <p:cNvSpPr/>
          <p:nvPr/>
        </p:nvSpPr>
        <p:spPr>
          <a:xfrm>
            <a:off x="11176000" y="2463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28600"/>
                </a:lnTo>
                <a:cubicBezTo>
                  <a:pt x="0" y="249615"/>
                  <a:pt x="17085" y="266700"/>
                  <a:pt x="38100" y="266700"/>
                </a:cubicBezTo>
                <a:lnTo>
                  <a:pt x="266700" y="266700"/>
                </a:lnTo>
                <a:cubicBezTo>
                  <a:pt x="287715" y="266700"/>
                  <a:pt x="304800" y="249615"/>
                  <a:pt x="304800" y="228600"/>
                </a:cubicBezTo>
                <a:lnTo>
                  <a:pt x="304800" y="114300"/>
                </a:lnTo>
                <a:cubicBezTo>
                  <a:pt x="304800" y="93285"/>
                  <a:pt x="287715" y="76200"/>
                  <a:pt x="266700" y="76200"/>
                </a:cubicBezTo>
                <a:lnTo>
                  <a:pt x="42863" y="76200"/>
                </a:lnTo>
                <a:cubicBezTo>
                  <a:pt x="34945" y="76200"/>
                  <a:pt x="28575" y="69830"/>
                  <a:pt x="28575" y="61912"/>
                </a:cubicBezTo>
                <a:cubicBezTo>
                  <a:pt x="28575" y="53995"/>
                  <a:pt x="34945" y="47625"/>
                  <a:pt x="42863" y="47625"/>
                </a:cubicBezTo>
                <a:lnTo>
                  <a:pt x="271463" y="47625"/>
                </a:lnTo>
                <a:cubicBezTo>
                  <a:pt x="279380" y="47625"/>
                  <a:pt x="285750" y="41255"/>
                  <a:pt x="285750" y="33338"/>
                </a:cubicBezTo>
                <a:cubicBezTo>
                  <a:pt x="285750" y="25420"/>
                  <a:pt x="279380" y="19050"/>
                  <a:pt x="271463" y="19050"/>
                </a:cubicBezTo>
                <a:lnTo>
                  <a:pt x="38100" y="19050"/>
                </a:lnTo>
                <a:close/>
                <a:moveTo>
                  <a:pt x="247650" y="152400"/>
                </a:moveTo>
                <a:cubicBezTo>
                  <a:pt x="258164" y="152400"/>
                  <a:pt x="266700" y="160936"/>
                  <a:pt x="266700" y="171450"/>
                </a:cubicBezTo>
                <a:cubicBezTo>
                  <a:pt x="266700" y="181964"/>
                  <a:pt x="258164" y="190500"/>
                  <a:pt x="247650" y="190500"/>
                </a:cubicBezTo>
                <a:cubicBezTo>
                  <a:pt x="237136" y="190500"/>
                  <a:pt x="228600" y="181964"/>
                  <a:pt x="228600" y="171450"/>
                </a:cubicBezTo>
                <a:cubicBezTo>
                  <a:pt x="228600" y="160936"/>
                  <a:pt x="237136" y="152400"/>
                  <a:pt x="247650" y="1524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/>
          <p:cNvSpPr/>
          <p:nvPr/>
        </p:nvSpPr>
        <p:spPr>
          <a:xfrm>
            <a:off x="11620500" y="2286000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本月可用余额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1620500" y="2540000"/>
            <a:ext cx="1219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¥3,000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3442950" y="2057400"/>
            <a:ext cx="2311400" cy="1193800"/>
          </a:xfrm>
          <a:custGeom>
            <a:avLst/>
            <a:gdLst/>
            <a:ahLst/>
            <a:cxnLst/>
            <a:rect l="l" t="t" r="r" b="b"/>
            <a:pathLst>
              <a:path w="2311400" h="1193800">
                <a:moveTo>
                  <a:pt x="50800" y="0"/>
                </a:moveTo>
                <a:lnTo>
                  <a:pt x="2260600" y="0"/>
                </a:lnTo>
                <a:cubicBezTo>
                  <a:pt x="2288656" y="0"/>
                  <a:pt x="2311400" y="22744"/>
                  <a:pt x="2311400" y="50800"/>
                </a:cubicBezTo>
                <a:lnTo>
                  <a:pt x="2311400" y="1092196"/>
                </a:lnTo>
                <a:cubicBezTo>
                  <a:pt x="2311400" y="1148310"/>
                  <a:pt x="2265910" y="1193800"/>
                  <a:pt x="22097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3"/>
          <p:cNvSpPr/>
          <p:nvPr/>
        </p:nvSpPr>
        <p:spPr>
          <a:xfrm>
            <a:off x="13442950" y="2057400"/>
            <a:ext cx="2311400" cy="50800"/>
          </a:xfrm>
          <a:custGeom>
            <a:avLst/>
            <a:gdLst/>
            <a:ahLst/>
            <a:cxnLst/>
            <a:rect l="l" t="t" r="r" b="b"/>
            <a:pathLst>
              <a:path w="2311400" h="50800">
                <a:moveTo>
                  <a:pt x="50800" y="0"/>
                </a:moveTo>
                <a:lnTo>
                  <a:pt x="2260600" y="0"/>
                </a:lnTo>
                <a:cubicBezTo>
                  <a:pt x="2288637" y="0"/>
                  <a:pt x="2311400" y="22763"/>
                  <a:pt x="2311400" y="50800"/>
                </a:cubicBezTo>
                <a:lnTo>
                  <a:pt x="23114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4"/>
          <p:cNvSpPr/>
          <p:nvPr/>
        </p:nvSpPr>
        <p:spPr>
          <a:xfrm>
            <a:off x="13722350" y="2463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27754" y="10358"/>
                </a:moveTo>
                <a:cubicBezTo>
                  <a:pt x="120313" y="2917"/>
                  <a:pt x="108228" y="2917"/>
                  <a:pt x="100786" y="10358"/>
                </a:cubicBezTo>
                <a:lnTo>
                  <a:pt x="5536" y="105608"/>
                </a:lnTo>
                <a:cubicBezTo>
                  <a:pt x="-1905" y="113050"/>
                  <a:pt x="-1905" y="125135"/>
                  <a:pt x="5536" y="132576"/>
                </a:cubicBezTo>
                <a:cubicBezTo>
                  <a:pt x="12978" y="140018"/>
                  <a:pt x="25063" y="140018"/>
                  <a:pt x="32504" y="132576"/>
                </a:cubicBezTo>
                <a:lnTo>
                  <a:pt x="95250" y="69830"/>
                </a:lnTo>
                <a:lnTo>
                  <a:pt x="95250" y="290513"/>
                </a:lnTo>
                <a:cubicBezTo>
                  <a:pt x="95250" y="301050"/>
                  <a:pt x="103763" y="309563"/>
                  <a:pt x="114300" y="309563"/>
                </a:cubicBezTo>
                <a:cubicBezTo>
                  <a:pt x="124837" y="309563"/>
                  <a:pt x="133350" y="301050"/>
                  <a:pt x="133350" y="290513"/>
                </a:cubicBezTo>
                <a:lnTo>
                  <a:pt x="133350" y="69830"/>
                </a:lnTo>
                <a:lnTo>
                  <a:pt x="196096" y="132576"/>
                </a:lnTo>
                <a:cubicBezTo>
                  <a:pt x="203537" y="140018"/>
                  <a:pt x="215622" y="140018"/>
                  <a:pt x="223064" y="132576"/>
                </a:cubicBezTo>
                <a:cubicBezTo>
                  <a:pt x="230505" y="125135"/>
                  <a:pt x="230505" y="113050"/>
                  <a:pt x="223064" y="105608"/>
                </a:cubicBezTo>
                <a:lnTo>
                  <a:pt x="127814" y="10358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14128750" y="2286000"/>
            <a:ext cx="109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本月总收入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4128750" y="2540000"/>
            <a:ext cx="1155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¥5,000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0934700" y="3479800"/>
            <a:ext cx="2311400" cy="1193800"/>
          </a:xfrm>
          <a:custGeom>
            <a:avLst/>
            <a:gdLst/>
            <a:ahLst/>
            <a:cxnLst/>
            <a:rect l="l" t="t" r="r" b="b"/>
            <a:pathLst>
              <a:path w="2311400" h="1193800">
                <a:moveTo>
                  <a:pt x="50800" y="0"/>
                </a:moveTo>
                <a:lnTo>
                  <a:pt x="2260600" y="0"/>
                </a:lnTo>
                <a:cubicBezTo>
                  <a:pt x="2288656" y="0"/>
                  <a:pt x="2311400" y="22744"/>
                  <a:pt x="2311400" y="50800"/>
                </a:cubicBezTo>
                <a:lnTo>
                  <a:pt x="2311400" y="1092196"/>
                </a:lnTo>
                <a:cubicBezTo>
                  <a:pt x="2311400" y="1148310"/>
                  <a:pt x="2265910" y="1193800"/>
                  <a:pt x="22097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8"/>
          <p:cNvSpPr/>
          <p:nvPr/>
        </p:nvSpPr>
        <p:spPr>
          <a:xfrm>
            <a:off x="10934700" y="3479800"/>
            <a:ext cx="2311400" cy="50800"/>
          </a:xfrm>
          <a:custGeom>
            <a:avLst/>
            <a:gdLst/>
            <a:ahLst/>
            <a:cxnLst/>
            <a:rect l="l" t="t" r="r" b="b"/>
            <a:pathLst>
              <a:path w="2311400" h="50800">
                <a:moveTo>
                  <a:pt x="50800" y="0"/>
                </a:moveTo>
                <a:lnTo>
                  <a:pt x="2260600" y="0"/>
                </a:lnTo>
                <a:cubicBezTo>
                  <a:pt x="2288637" y="0"/>
                  <a:pt x="2311400" y="22763"/>
                  <a:pt x="2311400" y="50800"/>
                </a:cubicBezTo>
                <a:lnTo>
                  <a:pt x="23114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19"/>
          <p:cNvSpPr/>
          <p:nvPr/>
        </p:nvSpPr>
        <p:spPr>
          <a:xfrm>
            <a:off x="11214100" y="38862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0"/>
          <p:cNvSpPr/>
          <p:nvPr/>
        </p:nvSpPr>
        <p:spPr>
          <a:xfrm>
            <a:off x="11620500" y="3708400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本月总支出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1620500" y="3962400"/>
            <a:ext cx="1143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¥2,000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13442950" y="3479800"/>
            <a:ext cx="2311400" cy="1193800"/>
          </a:xfrm>
          <a:custGeom>
            <a:avLst/>
            <a:gdLst/>
            <a:ahLst/>
            <a:cxnLst/>
            <a:rect l="l" t="t" r="r" b="b"/>
            <a:pathLst>
              <a:path w="2311400" h="1193800">
                <a:moveTo>
                  <a:pt x="50800" y="0"/>
                </a:moveTo>
                <a:lnTo>
                  <a:pt x="2260600" y="0"/>
                </a:lnTo>
                <a:cubicBezTo>
                  <a:pt x="2288656" y="0"/>
                  <a:pt x="2311400" y="22744"/>
                  <a:pt x="2311400" y="50800"/>
                </a:cubicBezTo>
                <a:lnTo>
                  <a:pt x="2311400" y="1092196"/>
                </a:lnTo>
                <a:cubicBezTo>
                  <a:pt x="2311400" y="1148310"/>
                  <a:pt x="2265910" y="1193800"/>
                  <a:pt x="22097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3"/>
          <p:cNvSpPr/>
          <p:nvPr/>
        </p:nvSpPr>
        <p:spPr>
          <a:xfrm>
            <a:off x="13442950" y="3479800"/>
            <a:ext cx="2311400" cy="50800"/>
          </a:xfrm>
          <a:custGeom>
            <a:avLst/>
            <a:gdLst/>
            <a:ahLst/>
            <a:cxnLst/>
            <a:rect l="l" t="t" r="r" b="b"/>
            <a:pathLst>
              <a:path w="2311400" h="50800">
                <a:moveTo>
                  <a:pt x="50800" y="0"/>
                </a:moveTo>
                <a:lnTo>
                  <a:pt x="2260600" y="0"/>
                </a:lnTo>
                <a:cubicBezTo>
                  <a:pt x="2288637" y="0"/>
                  <a:pt x="2311400" y="22763"/>
                  <a:pt x="2311400" y="50800"/>
                </a:cubicBezTo>
                <a:lnTo>
                  <a:pt x="23114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4"/>
          <p:cNvSpPr/>
          <p:nvPr/>
        </p:nvSpPr>
        <p:spPr>
          <a:xfrm>
            <a:off x="13684250" y="3886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5"/>
          <p:cNvSpPr/>
          <p:nvPr/>
        </p:nvSpPr>
        <p:spPr>
          <a:xfrm>
            <a:off x="14128750" y="3708400"/>
            <a:ext cx="109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本月总结余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4128750" y="3962400"/>
            <a:ext cx="1155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¥3,000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0941050" y="4883150"/>
            <a:ext cx="4800600" cy="3746500"/>
          </a:xfrm>
          <a:custGeom>
            <a:avLst/>
            <a:gdLst/>
            <a:ahLst/>
            <a:cxnLst/>
            <a:rect l="l" t="t" r="r" b="b"/>
            <a:pathLst>
              <a:path w="4800600" h="3746500">
                <a:moveTo>
                  <a:pt x="101605" y="0"/>
                </a:moveTo>
                <a:lnTo>
                  <a:pt x="4698995" y="0"/>
                </a:lnTo>
                <a:cubicBezTo>
                  <a:pt x="4755110" y="0"/>
                  <a:pt x="4800600" y="45490"/>
                  <a:pt x="4800600" y="101605"/>
                </a:cubicBezTo>
                <a:lnTo>
                  <a:pt x="4800600" y="3644895"/>
                </a:lnTo>
                <a:cubicBezTo>
                  <a:pt x="4800600" y="3701010"/>
                  <a:pt x="4755110" y="3746500"/>
                  <a:pt x="4698995" y="3746500"/>
                </a:cubicBezTo>
                <a:lnTo>
                  <a:pt x="101605" y="3746500"/>
                </a:lnTo>
                <a:cubicBezTo>
                  <a:pt x="45490" y="3746500"/>
                  <a:pt x="0" y="3701010"/>
                  <a:pt x="0" y="36448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8"/>
          <p:cNvSpPr/>
          <p:nvPr/>
        </p:nvSpPr>
        <p:spPr>
          <a:xfrm>
            <a:off x="11233150" y="51943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31750"/>
                </a:moveTo>
                <a:cubicBezTo>
                  <a:pt x="31750" y="22969"/>
                  <a:pt x="24656" y="15875"/>
                  <a:pt x="15875" y="15875"/>
                </a:cubicBezTo>
                <a:cubicBezTo>
                  <a:pt x="7094" y="15875"/>
                  <a:pt x="0" y="22969"/>
                  <a:pt x="0" y="31750"/>
                </a:cubicBezTo>
                <a:lnTo>
                  <a:pt x="0" y="198438"/>
                </a:lnTo>
                <a:cubicBezTo>
                  <a:pt x="0" y="220365"/>
                  <a:pt x="17760" y="238125"/>
                  <a:pt x="39688" y="238125"/>
                </a:cubicBezTo>
                <a:lnTo>
                  <a:pt x="238125" y="238125"/>
                </a:lnTo>
                <a:cubicBezTo>
                  <a:pt x="246906" y="238125"/>
                  <a:pt x="254000" y="231031"/>
                  <a:pt x="254000" y="222250"/>
                </a:cubicBezTo>
                <a:cubicBezTo>
                  <a:pt x="254000" y="213469"/>
                  <a:pt x="246906" y="206375"/>
                  <a:pt x="238125" y="206375"/>
                </a:cubicBezTo>
                <a:lnTo>
                  <a:pt x="39688" y="206375"/>
                </a:lnTo>
                <a:cubicBezTo>
                  <a:pt x="35322" y="206375"/>
                  <a:pt x="31750" y="202803"/>
                  <a:pt x="31750" y="198438"/>
                </a:cubicBezTo>
                <a:lnTo>
                  <a:pt x="31750" y="31750"/>
                </a:lnTo>
                <a:close/>
                <a:moveTo>
                  <a:pt x="233462" y="74712"/>
                </a:moveTo>
                <a:cubicBezTo>
                  <a:pt x="239663" y="68511"/>
                  <a:pt x="239663" y="58440"/>
                  <a:pt x="233462" y="52239"/>
                </a:cubicBezTo>
                <a:cubicBezTo>
                  <a:pt x="227261" y="46037"/>
                  <a:pt x="217190" y="46037"/>
                  <a:pt x="210989" y="52239"/>
                </a:cubicBezTo>
                <a:lnTo>
                  <a:pt x="158750" y="104527"/>
                </a:lnTo>
                <a:lnTo>
                  <a:pt x="130274" y="76101"/>
                </a:lnTo>
                <a:cubicBezTo>
                  <a:pt x="124073" y="69900"/>
                  <a:pt x="114002" y="69900"/>
                  <a:pt x="107801" y="76101"/>
                </a:cubicBezTo>
                <a:lnTo>
                  <a:pt x="60176" y="123726"/>
                </a:lnTo>
                <a:cubicBezTo>
                  <a:pt x="53975" y="129927"/>
                  <a:pt x="53975" y="139998"/>
                  <a:pt x="60176" y="146199"/>
                </a:cubicBezTo>
                <a:cubicBezTo>
                  <a:pt x="66377" y="152400"/>
                  <a:pt x="76448" y="152400"/>
                  <a:pt x="82649" y="146199"/>
                </a:cubicBezTo>
                <a:lnTo>
                  <a:pt x="119063" y="109786"/>
                </a:lnTo>
                <a:lnTo>
                  <a:pt x="147538" y="138261"/>
                </a:lnTo>
                <a:cubicBezTo>
                  <a:pt x="153739" y="144463"/>
                  <a:pt x="163810" y="144463"/>
                  <a:pt x="170011" y="138261"/>
                </a:cubicBezTo>
                <a:lnTo>
                  <a:pt x="233511" y="74761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29"/>
          <p:cNvSpPr/>
          <p:nvPr/>
        </p:nvSpPr>
        <p:spPr>
          <a:xfrm>
            <a:off x="11518900" y="5143500"/>
            <a:ext cx="408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收支趋势</a:t>
            </a:r>
            <a:endParaRPr lang="en-US" sz="1600" dirty="0"/>
          </a:p>
        </p:txBody>
      </p:sp>
      <p:pic>
        <p:nvPicPr>
          <p:cNvPr id="33" name="Image 1" descr="https://kimi-img.moonshot.cn/pub/slides/25-12-22-15:15:21-d54f028nnlr8s7cg0gu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201400" y="5651500"/>
            <a:ext cx="4279900" cy="22860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451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FEATURES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账单导入与定时收支演示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高级功能展示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32000"/>
            <a:ext cx="7442200" cy="6731000"/>
          </a:xfrm>
          <a:custGeom>
            <a:avLst/>
            <a:gdLst/>
            <a:ahLst/>
            <a:cxnLst/>
            <a:rect l="l" t="t" r="r" b="b"/>
            <a:pathLst>
              <a:path w="7442200" h="6731000">
                <a:moveTo>
                  <a:pt x="50800" y="0"/>
                </a:moveTo>
                <a:lnTo>
                  <a:pt x="7340629" y="0"/>
                </a:lnTo>
                <a:cubicBezTo>
                  <a:pt x="7396725" y="0"/>
                  <a:pt x="7442200" y="45475"/>
                  <a:pt x="7442200" y="101571"/>
                </a:cubicBezTo>
                <a:lnTo>
                  <a:pt x="7442200" y="6629429"/>
                </a:lnTo>
                <a:cubicBezTo>
                  <a:pt x="7442200" y="6685525"/>
                  <a:pt x="7396725" y="6731000"/>
                  <a:pt x="7340629" y="6731000"/>
                </a:cubicBez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400" y="2032000"/>
            <a:ext cx="50800" cy="6731000"/>
          </a:xfrm>
          <a:custGeom>
            <a:avLst/>
            <a:gdLst/>
            <a:ahLst/>
            <a:cxnLst/>
            <a:rect l="l" t="t" r="r" b="b"/>
            <a:pathLst>
              <a:path w="50800" h="6731000">
                <a:moveTo>
                  <a:pt x="50800" y="0"/>
                </a:moveTo>
                <a:lnTo>
                  <a:pt x="50800" y="0"/>
                </a:lnTo>
                <a:lnTo>
                  <a:pt x="50800" y="6731000"/>
                </a:ln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76300" y="2336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31750" y="0"/>
                </a:moveTo>
                <a:cubicBezTo>
                  <a:pt x="14238" y="0"/>
                  <a:pt x="0" y="14238"/>
                  <a:pt x="0" y="31750"/>
                </a:cubicBezTo>
                <a:lnTo>
                  <a:pt x="0" y="150813"/>
                </a:lnTo>
                <a:lnTo>
                  <a:pt x="90339" y="150813"/>
                </a:lnTo>
                <a:lnTo>
                  <a:pt x="74960" y="135434"/>
                </a:lnTo>
                <a:cubicBezTo>
                  <a:pt x="70296" y="130770"/>
                  <a:pt x="70296" y="123230"/>
                  <a:pt x="74960" y="118616"/>
                </a:cubicBezTo>
                <a:cubicBezTo>
                  <a:pt x="79623" y="114002"/>
                  <a:pt x="87164" y="113953"/>
                  <a:pt x="91777" y="118616"/>
                </a:cubicBezTo>
                <a:lnTo>
                  <a:pt x="127496" y="154335"/>
                </a:lnTo>
                <a:cubicBezTo>
                  <a:pt x="132159" y="158998"/>
                  <a:pt x="132159" y="166539"/>
                  <a:pt x="127496" y="171152"/>
                </a:cubicBezTo>
                <a:lnTo>
                  <a:pt x="91777" y="206871"/>
                </a:lnTo>
                <a:cubicBezTo>
                  <a:pt x="87114" y="211534"/>
                  <a:pt x="79573" y="211534"/>
                  <a:pt x="74960" y="206871"/>
                </a:cubicBezTo>
                <a:cubicBezTo>
                  <a:pt x="70346" y="202208"/>
                  <a:pt x="70296" y="194667"/>
                  <a:pt x="74960" y="190054"/>
                </a:cubicBezTo>
                <a:lnTo>
                  <a:pt x="90339" y="174675"/>
                </a:lnTo>
                <a:lnTo>
                  <a:pt x="0" y="174675"/>
                </a:lnTo>
                <a:lnTo>
                  <a:pt x="0" y="222300"/>
                </a:lnTo>
                <a:cubicBezTo>
                  <a:pt x="0" y="239812"/>
                  <a:pt x="14238" y="254050"/>
                  <a:pt x="31750" y="254050"/>
                </a:cubicBezTo>
                <a:lnTo>
                  <a:pt x="158750" y="254050"/>
                </a:lnTo>
                <a:cubicBezTo>
                  <a:pt x="176262" y="254050"/>
                  <a:pt x="190500" y="239812"/>
                  <a:pt x="190500" y="222300"/>
                </a:cubicBezTo>
                <a:lnTo>
                  <a:pt x="190500" y="84634"/>
                </a:lnTo>
                <a:cubicBezTo>
                  <a:pt x="190500" y="76200"/>
                  <a:pt x="187176" y="68114"/>
                  <a:pt x="181223" y="62161"/>
                </a:cubicBezTo>
                <a:lnTo>
                  <a:pt x="128339" y="9277"/>
                </a:lnTo>
                <a:cubicBezTo>
                  <a:pt x="122386" y="3324"/>
                  <a:pt x="114350" y="0"/>
                  <a:pt x="105916" y="0"/>
                </a:cubicBezTo>
                <a:lnTo>
                  <a:pt x="31750" y="0"/>
                </a:lnTo>
                <a:close/>
                <a:moveTo>
                  <a:pt x="161479" y="87313"/>
                </a:moveTo>
                <a:lnTo>
                  <a:pt x="115094" y="87313"/>
                </a:lnTo>
                <a:cubicBezTo>
                  <a:pt x="108496" y="87313"/>
                  <a:pt x="103188" y="82004"/>
                  <a:pt x="103188" y="75406"/>
                </a:cubicBezTo>
                <a:lnTo>
                  <a:pt x="103188" y="29021"/>
                </a:lnTo>
                <a:lnTo>
                  <a:pt x="161479" y="87313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30300" y="2286000"/>
            <a:ext cx="671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账单导入功能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19150" y="2851150"/>
            <a:ext cx="6896100" cy="5651500"/>
          </a:xfrm>
          <a:custGeom>
            <a:avLst/>
            <a:gdLst/>
            <a:ahLst/>
            <a:cxnLst/>
            <a:rect l="l" t="t" r="r" b="b"/>
            <a:pathLst>
              <a:path w="6896100" h="5651500">
                <a:moveTo>
                  <a:pt x="101614" y="0"/>
                </a:moveTo>
                <a:lnTo>
                  <a:pt x="6794486" y="0"/>
                </a:lnTo>
                <a:cubicBezTo>
                  <a:pt x="6850606" y="0"/>
                  <a:pt x="6896100" y="45494"/>
                  <a:pt x="6896100" y="101614"/>
                </a:cubicBezTo>
                <a:lnTo>
                  <a:pt x="6896100" y="5549886"/>
                </a:lnTo>
                <a:cubicBezTo>
                  <a:pt x="6896100" y="5606006"/>
                  <a:pt x="6850606" y="5651500"/>
                  <a:pt x="6794486" y="5651500"/>
                </a:cubicBezTo>
                <a:lnTo>
                  <a:pt x="101614" y="5651500"/>
                </a:lnTo>
                <a:cubicBezTo>
                  <a:pt x="45494" y="5651500"/>
                  <a:pt x="0" y="5606006"/>
                  <a:pt x="0" y="554988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9"/>
          <p:cNvSpPr/>
          <p:nvPr/>
        </p:nvSpPr>
        <p:spPr>
          <a:xfrm>
            <a:off x="1041400" y="3073400"/>
            <a:ext cx="6451600" cy="2514600"/>
          </a:xfrm>
          <a:custGeom>
            <a:avLst/>
            <a:gdLst/>
            <a:ahLst/>
            <a:cxnLst/>
            <a:rect l="l" t="t" r="r" b="b"/>
            <a:pathLst>
              <a:path w="6451600" h="2514600">
                <a:moveTo>
                  <a:pt x="101590" y="0"/>
                </a:moveTo>
                <a:lnTo>
                  <a:pt x="6350010" y="0"/>
                </a:lnTo>
                <a:cubicBezTo>
                  <a:pt x="6406117" y="0"/>
                  <a:pt x="6451600" y="45483"/>
                  <a:pt x="6451600" y="101590"/>
                </a:cubicBezTo>
                <a:lnTo>
                  <a:pt x="6451600" y="2413010"/>
                </a:lnTo>
                <a:cubicBezTo>
                  <a:pt x="6451600" y="2469117"/>
                  <a:pt x="6406117" y="2514600"/>
                  <a:pt x="6350010" y="2514600"/>
                </a:cubicBezTo>
                <a:lnTo>
                  <a:pt x="101590" y="2514600"/>
                </a:lnTo>
                <a:cubicBezTo>
                  <a:pt x="45483" y="2514600"/>
                  <a:pt x="0" y="2469117"/>
                  <a:pt x="0" y="24130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FD1C5">
                <a:alpha val="50196"/>
              </a:srgbClr>
            </a:solidFill>
            <a:prstDash val="dash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4010025" y="33909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128588" y="428625"/>
                </a:moveTo>
                <a:cubicBezTo>
                  <a:pt x="57596" y="428625"/>
                  <a:pt x="0" y="371029"/>
                  <a:pt x="0" y="300038"/>
                </a:cubicBezTo>
                <a:cubicBezTo>
                  <a:pt x="0" y="243423"/>
                  <a:pt x="36612" y="195382"/>
                  <a:pt x="87422" y="178147"/>
                </a:cubicBezTo>
                <a:cubicBezTo>
                  <a:pt x="86261" y="171271"/>
                  <a:pt x="85725" y="164306"/>
                  <a:pt x="85725" y="157163"/>
                </a:cubicBezTo>
                <a:cubicBezTo>
                  <a:pt x="85725" y="86171"/>
                  <a:pt x="143321" y="28575"/>
                  <a:pt x="214313" y="28575"/>
                </a:cubicBezTo>
                <a:cubicBezTo>
                  <a:pt x="263783" y="28575"/>
                  <a:pt x="306735" y="56525"/>
                  <a:pt x="328255" y="97423"/>
                </a:cubicBezTo>
                <a:cubicBezTo>
                  <a:pt x="340935" y="90011"/>
                  <a:pt x="355759" y="85725"/>
                  <a:pt x="371475" y="85725"/>
                </a:cubicBezTo>
                <a:cubicBezTo>
                  <a:pt x="418802" y="85725"/>
                  <a:pt x="457200" y="124123"/>
                  <a:pt x="457200" y="171450"/>
                </a:cubicBezTo>
                <a:cubicBezTo>
                  <a:pt x="457200" y="185470"/>
                  <a:pt x="453807" y="198775"/>
                  <a:pt x="447824" y="210473"/>
                </a:cubicBezTo>
                <a:cubicBezTo>
                  <a:pt x="487114" y="228600"/>
                  <a:pt x="514350" y="268248"/>
                  <a:pt x="514350" y="314325"/>
                </a:cubicBezTo>
                <a:cubicBezTo>
                  <a:pt x="514350" y="377458"/>
                  <a:pt x="463183" y="428625"/>
                  <a:pt x="400050" y="428625"/>
                </a:cubicBezTo>
                <a:lnTo>
                  <a:pt x="128588" y="428625"/>
                </a:lnTo>
                <a:close/>
                <a:moveTo>
                  <a:pt x="272355" y="170557"/>
                </a:moveTo>
                <a:cubicBezTo>
                  <a:pt x="263962" y="162163"/>
                  <a:pt x="250388" y="162163"/>
                  <a:pt x="242084" y="170557"/>
                </a:cubicBezTo>
                <a:lnTo>
                  <a:pt x="177790" y="234851"/>
                </a:lnTo>
                <a:cubicBezTo>
                  <a:pt x="169396" y="243245"/>
                  <a:pt x="169396" y="256818"/>
                  <a:pt x="177790" y="265122"/>
                </a:cubicBezTo>
                <a:cubicBezTo>
                  <a:pt x="186184" y="273427"/>
                  <a:pt x="199757" y="273516"/>
                  <a:pt x="208062" y="265122"/>
                </a:cubicBezTo>
                <a:lnTo>
                  <a:pt x="235744" y="237440"/>
                </a:lnTo>
                <a:lnTo>
                  <a:pt x="235744" y="328613"/>
                </a:lnTo>
                <a:cubicBezTo>
                  <a:pt x="235744" y="340489"/>
                  <a:pt x="245299" y="350044"/>
                  <a:pt x="257175" y="350044"/>
                </a:cubicBezTo>
                <a:cubicBezTo>
                  <a:pt x="269051" y="350044"/>
                  <a:pt x="278606" y="340489"/>
                  <a:pt x="278606" y="328613"/>
                </a:cubicBezTo>
                <a:lnTo>
                  <a:pt x="278606" y="237440"/>
                </a:lnTo>
                <a:lnTo>
                  <a:pt x="306288" y="265122"/>
                </a:lnTo>
                <a:cubicBezTo>
                  <a:pt x="314682" y="273516"/>
                  <a:pt x="328255" y="273516"/>
                  <a:pt x="336560" y="265122"/>
                </a:cubicBezTo>
                <a:cubicBezTo>
                  <a:pt x="344865" y="256729"/>
                  <a:pt x="344954" y="243155"/>
                  <a:pt x="336560" y="234851"/>
                </a:cubicBezTo>
                <a:lnTo>
                  <a:pt x="272266" y="17055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308100" y="4000500"/>
            <a:ext cx="591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点击上传或拖拽文件到此处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314450" y="4406900"/>
            <a:ext cx="590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 .csv、.xlsx 格式文件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708400" y="4813300"/>
            <a:ext cx="1117600" cy="457200"/>
          </a:xfrm>
          <a:custGeom>
            <a:avLst/>
            <a:gdLst/>
            <a:ahLst/>
            <a:cxnLst/>
            <a:rect l="l" t="t" r="r" b="b"/>
            <a:pathLst>
              <a:path w="1117600" h="457200">
                <a:moveTo>
                  <a:pt x="50799" y="0"/>
                </a:moveTo>
                <a:lnTo>
                  <a:pt x="1066801" y="0"/>
                </a:lnTo>
                <a:cubicBezTo>
                  <a:pt x="1094856" y="0"/>
                  <a:pt x="1117600" y="22744"/>
                  <a:pt x="1117600" y="50799"/>
                </a:cubicBezTo>
                <a:lnTo>
                  <a:pt x="1117600" y="406401"/>
                </a:lnTo>
                <a:cubicBezTo>
                  <a:pt x="1117600" y="434456"/>
                  <a:pt x="1094856" y="457200"/>
                  <a:pt x="1066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3663950" y="4813300"/>
            <a:ext cx="1206500" cy="4572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选择文件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28700" y="5803900"/>
            <a:ext cx="6477000" cy="2489200"/>
          </a:xfrm>
          <a:custGeom>
            <a:avLst/>
            <a:gdLst/>
            <a:ahLst/>
            <a:cxnLst/>
            <a:rect l="l" t="t" r="r" b="b"/>
            <a:pathLst>
              <a:path w="6477000" h="2489200">
                <a:moveTo>
                  <a:pt x="101609" y="0"/>
                </a:moveTo>
                <a:lnTo>
                  <a:pt x="6375391" y="0"/>
                </a:lnTo>
                <a:cubicBezTo>
                  <a:pt x="6431508" y="0"/>
                  <a:pt x="6477000" y="45492"/>
                  <a:pt x="6477000" y="101609"/>
                </a:cubicBezTo>
                <a:lnTo>
                  <a:pt x="6477000" y="2387591"/>
                </a:lnTo>
                <a:cubicBezTo>
                  <a:pt x="6477000" y="2443708"/>
                  <a:pt x="6431508" y="2489200"/>
                  <a:pt x="6375391" y="2489200"/>
                </a:cubicBezTo>
                <a:lnTo>
                  <a:pt x="101609" y="2489200"/>
                </a:lnTo>
                <a:cubicBezTo>
                  <a:pt x="45492" y="2489200"/>
                  <a:pt x="0" y="2443708"/>
                  <a:pt x="0" y="23875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1231900" y="6007100"/>
            <a:ext cx="617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导入流程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31900" y="64135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选择支付宝/微信导出的CSV/Excel文件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31900" y="67691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系统自动解析文件内容，识别关键字段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31900" y="71247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数据去重，对比现有记录防止重复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31900" y="74803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基于关键词自动分类收支类型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31900" y="7835900"/>
            <a:ext cx="615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批量导入数据库，显示导入结果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305800" y="2032000"/>
            <a:ext cx="7442200" cy="6731000"/>
          </a:xfrm>
          <a:custGeom>
            <a:avLst/>
            <a:gdLst/>
            <a:ahLst/>
            <a:cxnLst/>
            <a:rect l="l" t="t" r="r" b="b"/>
            <a:pathLst>
              <a:path w="7442200" h="6731000">
                <a:moveTo>
                  <a:pt x="50800" y="0"/>
                </a:moveTo>
                <a:lnTo>
                  <a:pt x="7340629" y="0"/>
                </a:lnTo>
                <a:cubicBezTo>
                  <a:pt x="7396725" y="0"/>
                  <a:pt x="7442200" y="45475"/>
                  <a:pt x="7442200" y="101571"/>
                </a:cubicBezTo>
                <a:lnTo>
                  <a:pt x="7442200" y="6629429"/>
                </a:lnTo>
                <a:cubicBezTo>
                  <a:pt x="7442200" y="6685525"/>
                  <a:pt x="7396725" y="6731000"/>
                  <a:pt x="7340629" y="6731000"/>
                </a:cubicBez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8305800" y="2032000"/>
            <a:ext cx="50800" cy="6731000"/>
          </a:xfrm>
          <a:custGeom>
            <a:avLst/>
            <a:gdLst/>
            <a:ahLst/>
            <a:cxnLst/>
            <a:rect l="l" t="t" r="r" b="b"/>
            <a:pathLst>
              <a:path w="50800" h="6731000">
                <a:moveTo>
                  <a:pt x="50800" y="0"/>
                </a:moveTo>
                <a:lnTo>
                  <a:pt x="50800" y="0"/>
                </a:lnTo>
                <a:lnTo>
                  <a:pt x="50800" y="6731000"/>
                </a:lnTo>
                <a:lnTo>
                  <a:pt x="50800" y="6731000"/>
                </a:lnTo>
                <a:cubicBezTo>
                  <a:pt x="22763" y="6731000"/>
                  <a:pt x="0" y="6708237"/>
                  <a:pt x="0" y="6680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8616950" y="233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ubicBezTo>
                  <a:pt x="0" y="56907"/>
                  <a:pt x="56907" y="0"/>
                  <a:pt x="127000" y="0"/>
                </a:cubicBezTo>
                <a:close/>
                <a:moveTo>
                  <a:pt x="115094" y="59531"/>
                </a:moveTo>
                <a:lnTo>
                  <a:pt x="115094" y="127000"/>
                </a:lnTo>
                <a:cubicBezTo>
                  <a:pt x="115094" y="130969"/>
                  <a:pt x="117078" y="134689"/>
                  <a:pt x="120402" y="136922"/>
                </a:cubicBezTo>
                <a:lnTo>
                  <a:pt x="168027" y="168672"/>
                </a:lnTo>
                <a:cubicBezTo>
                  <a:pt x="173484" y="172343"/>
                  <a:pt x="180876" y="170855"/>
                  <a:pt x="184547" y="165348"/>
                </a:cubicBezTo>
                <a:cubicBezTo>
                  <a:pt x="188218" y="159841"/>
                  <a:pt x="186730" y="152499"/>
                  <a:pt x="181223" y="148828"/>
                </a:cubicBezTo>
                <a:lnTo>
                  <a:pt x="138906" y="120650"/>
                </a:lnTo>
                <a:lnTo>
                  <a:pt x="138906" y="59531"/>
                </a:lnTo>
                <a:cubicBezTo>
                  <a:pt x="138906" y="52933"/>
                  <a:pt x="133598" y="47625"/>
                  <a:pt x="127000" y="47625"/>
                </a:cubicBezTo>
                <a:cubicBezTo>
                  <a:pt x="120402" y="47625"/>
                  <a:pt x="115094" y="52933"/>
                  <a:pt x="115094" y="59531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8902700" y="2286000"/>
            <a:ext cx="671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定时收支功能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591550" y="2851150"/>
            <a:ext cx="6896100" cy="5651500"/>
          </a:xfrm>
          <a:custGeom>
            <a:avLst/>
            <a:gdLst/>
            <a:ahLst/>
            <a:cxnLst/>
            <a:rect l="l" t="t" r="r" b="b"/>
            <a:pathLst>
              <a:path w="6896100" h="5651500">
                <a:moveTo>
                  <a:pt x="101614" y="0"/>
                </a:moveTo>
                <a:lnTo>
                  <a:pt x="6794486" y="0"/>
                </a:lnTo>
                <a:cubicBezTo>
                  <a:pt x="6850606" y="0"/>
                  <a:pt x="6896100" y="45494"/>
                  <a:pt x="6896100" y="101614"/>
                </a:cubicBezTo>
                <a:lnTo>
                  <a:pt x="6896100" y="5549886"/>
                </a:lnTo>
                <a:cubicBezTo>
                  <a:pt x="6896100" y="5606006"/>
                  <a:pt x="6850606" y="5651500"/>
                  <a:pt x="6794486" y="5651500"/>
                </a:cubicBezTo>
                <a:lnTo>
                  <a:pt x="101614" y="5651500"/>
                </a:lnTo>
                <a:cubicBezTo>
                  <a:pt x="45494" y="5651500"/>
                  <a:pt x="0" y="5606006"/>
                  <a:pt x="0" y="554988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8801100" y="3359150"/>
            <a:ext cx="6477000" cy="2603500"/>
          </a:xfrm>
          <a:custGeom>
            <a:avLst/>
            <a:gdLst/>
            <a:ahLst/>
            <a:cxnLst/>
            <a:rect l="l" t="t" r="r" b="b"/>
            <a:pathLst>
              <a:path w="6477000" h="2603500">
                <a:moveTo>
                  <a:pt x="101589" y="0"/>
                </a:moveTo>
                <a:lnTo>
                  <a:pt x="6375411" y="0"/>
                </a:lnTo>
                <a:cubicBezTo>
                  <a:pt x="6431517" y="0"/>
                  <a:pt x="6477000" y="45483"/>
                  <a:pt x="6477000" y="101589"/>
                </a:cubicBezTo>
                <a:lnTo>
                  <a:pt x="6477000" y="2501911"/>
                </a:lnTo>
                <a:cubicBezTo>
                  <a:pt x="6477000" y="2558017"/>
                  <a:pt x="6431517" y="2603500"/>
                  <a:pt x="6375411" y="2603500"/>
                </a:cubicBezTo>
                <a:lnTo>
                  <a:pt x="101589" y="2603500"/>
                </a:lnTo>
                <a:cubicBezTo>
                  <a:pt x="45483" y="2603500"/>
                  <a:pt x="0" y="2558017"/>
                  <a:pt x="0" y="2501911"/>
                </a:cubicBezTo>
                <a:lnTo>
                  <a:pt x="0" y="101589"/>
                </a:lnTo>
                <a:cubicBezTo>
                  <a:pt x="0" y="45520"/>
                  <a:pt x="45520" y="0"/>
                  <a:pt x="101589" y="0"/>
                </a:cubicBezTo>
                <a:close/>
              </a:path>
            </a:pathLst>
          </a:custGeom>
          <a:solidFill>
            <a:srgbClr val="4A5568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9004300" y="3562350"/>
            <a:ext cx="617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添加定时收支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9010650" y="4025900"/>
            <a:ext cx="2946400" cy="482600"/>
          </a:xfrm>
          <a:custGeom>
            <a:avLst/>
            <a:gdLst/>
            <a:ahLst/>
            <a:cxnLst/>
            <a:rect l="l" t="t" r="r" b="b"/>
            <a:pathLst>
              <a:path w="2946400" h="482600">
                <a:moveTo>
                  <a:pt x="50798" y="0"/>
                </a:moveTo>
                <a:lnTo>
                  <a:pt x="2895602" y="0"/>
                </a:lnTo>
                <a:cubicBezTo>
                  <a:pt x="2923657" y="0"/>
                  <a:pt x="2946400" y="22743"/>
                  <a:pt x="2946400" y="50798"/>
                </a:cubicBezTo>
                <a:lnTo>
                  <a:pt x="2946400" y="431802"/>
                </a:lnTo>
                <a:cubicBezTo>
                  <a:pt x="2946400" y="459857"/>
                  <a:pt x="2923657" y="482600"/>
                  <a:pt x="2895602" y="482600"/>
                </a:cubicBezTo>
                <a:lnTo>
                  <a:pt x="50798" y="482600"/>
                </a:lnTo>
                <a:cubicBezTo>
                  <a:pt x="22743" y="482600"/>
                  <a:pt x="0" y="459857"/>
                  <a:pt x="0" y="431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收入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2122150" y="4025900"/>
            <a:ext cx="2946400" cy="482600"/>
          </a:xfrm>
          <a:custGeom>
            <a:avLst/>
            <a:gdLst/>
            <a:ahLst/>
            <a:cxnLst/>
            <a:rect l="l" t="t" r="r" b="b"/>
            <a:pathLst>
              <a:path w="2946400" h="482600">
                <a:moveTo>
                  <a:pt x="50798" y="0"/>
                </a:moveTo>
                <a:lnTo>
                  <a:pt x="2895602" y="0"/>
                </a:lnTo>
                <a:cubicBezTo>
                  <a:pt x="2923657" y="0"/>
                  <a:pt x="2946400" y="22743"/>
                  <a:pt x="2946400" y="50798"/>
                </a:cubicBezTo>
                <a:lnTo>
                  <a:pt x="2946400" y="431802"/>
                </a:lnTo>
                <a:cubicBezTo>
                  <a:pt x="2946400" y="459857"/>
                  <a:pt x="2923657" y="482600"/>
                  <a:pt x="2895602" y="482600"/>
                </a:cubicBezTo>
                <a:lnTo>
                  <a:pt x="50798" y="482600"/>
                </a:lnTo>
                <a:cubicBezTo>
                  <a:pt x="22743" y="482600"/>
                  <a:pt x="0" y="459857"/>
                  <a:pt x="0" y="431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房租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工资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水电费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010650" y="4667250"/>
            <a:ext cx="2946400" cy="482600"/>
          </a:xfrm>
          <a:custGeom>
            <a:avLst/>
            <a:gdLst/>
            <a:ahLst/>
            <a:cxnLst/>
            <a:rect l="l" t="t" r="r" b="b"/>
            <a:pathLst>
              <a:path w="2946400" h="482600">
                <a:moveTo>
                  <a:pt x="50798" y="0"/>
                </a:moveTo>
                <a:lnTo>
                  <a:pt x="2895602" y="0"/>
                </a:lnTo>
                <a:cubicBezTo>
                  <a:pt x="2923657" y="0"/>
                  <a:pt x="2946400" y="22743"/>
                  <a:pt x="2946400" y="50798"/>
                </a:cubicBezTo>
                <a:lnTo>
                  <a:pt x="2946400" y="431802"/>
                </a:lnTo>
                <a:cubicBezTo>
                  <a:pt x="2946400" y="459857"/>
                  <a:pt x="2923657" y="482600"/>
                  <a:pt x="2895602" y="482600"/>
                </a:cubicBezTo>
                <a:lnTo>
                  <a:pt x="50798" y="482600"/>
                </a:lnTo>
                <a:cubicBezTo>
                  <a:pt x="22743" y="482600"/>
                  <a:pt x="0" y="459857"/>
                  <a:pt x="0" y="431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12122150" y="4667250"/>
            <a:ext cx="2946400" cy="482600"/>
          </a:xfrm>
          <a:custGeom>
            <a:avLst/>
            <a:gdLst/>
            <a:ahLst/>
            <a:cxnLst/>
            <a:rect l="l" t="t" r="r" b="b"/>
            <a:pathLst>
              <a:path w="2946400" h="482600">
                <a:moveTo>
                  <a:pt x="50798" y="0"/>
                </a:moveTo>
                <a:lnTo>
                  <a:pt x="2895602" y="0"/>
                </a:lnTo>
                <a:cubicBezTo>
                  <a:pt x="2923657" y="0"/>
                  <a:pt x="2946400" y="22743"/>
                  <a:pt x="2946400" y="50798"/>
                </a:cubicBezTo>
                <a:lnTo>
                  <a:pt x="2946400" y="431802"/>
                </a:lnTo>
                <a:cubicBezTo>
                  <a:pt x="2946400" y="459857"/>
                  <a:pt x="2923657" y="482600"/>
                  <a:pt x="2895602" y="482600"/>
                </a:cubicBezTo>
                <a:lnTo>
                  <a:pt x="50798" y="482600"/>
                </a:lnTo>
                <a:cubicBezTo>
                  <a:pt x="22743" y="482600"/>
                  <a:pt x="0" y="459857"/>
                  <a:pt x="0" y="431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每月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每周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0" y="-243689088"/>
            <a:ext cx="88900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每日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9004300" y="5302250"/>
            <a:ext cx="6070600" cy="457200"/>
          </a:xfrm>
          <a:custGeom>
            <a:avLst/>
            <a:gdLst/>
            <a:ahLst/>
            <a:cxnLst/>
            <a:rect l="l" t="t" r="r" b="b"/>
            <a:pathLst>
              <a:path w="6070600" h="457200">
                <a:moveTo>
                  <a:pt x="50799" y="0"/>
                </a:moveTo>
                <a:lnTo>
                  <a:pt x="6019801" y="0"/>
                </a:lnTo>
                <a:cubicBezTo>
                  <a:pt x="6047856" y="0"/>
                  <a:pt x="6070600" y="22744"/>
                  <a:pt x="6070600" y="50799"/>
                </a:cubicBezTo>
                <a:lnTo>
                  <a:pt x="6070600" y="406401"/>
                </a:lnTo>
                <a:cubicBezTo>
                  <a:pt x="6070600" y="434456"/>
                  <a:pt x="6047856" y="457200"/>
                  <a:pt x="6019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8959850" y="5302250"/>
            <a:ext cx="6159500" cy="457200"/>
          </a:xfrm>
          <a:prstGeom prst="rect">
            <a:avLst/>
          </a:prstGeom>
          <a:noFill/>
          <a:ln/>
        </p:spPr>
        <p:txBody>
          <a:bodyPr wrap="square" lIns="0" tIns="101600" rIns="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添加定时任务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801100" y="6165850"/>
            <a:ext cx="6477000" cy="1828800"/>
          </a:xfrm>
          <a:custGeom>
            <a:avLst/>
            <a:gdLst/>
            <a:ahLst/>
            <a:cxnLst/>
            <a:rect l="l" t="t" r="r" b="b"/>
            <a:pathLst>
              <a:path w="6477000" h="1828800">
                <a:moveTo>
                  <a:pt x="101608" y="0"/>
                </a:moveTo>
                <a:lnTo>
                  <a:pt x="6375392" y="0"/>
                </a:lnTo>
                <a:cubicBezTo>
                  <a:pt x="6431508" y="0"/>
                  <a:pt x="6477000" y="45492"/>
                  <a:pt x="6477000" y="101608"/>
                </a:cubicBezTo>
                <a:lnTo>
                  <a:pt x="6477000" y="1727192"/>
                </a:lnTo>
                <a:cubicBezTo>
                  <a:pt x="6477000" y="1783308"/>
                  <a:pt x="6431508" y="1828800"/>
                  <a:pt x="63753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9004300" y="6369050"/>
            <a:ext cx="617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定时任务列表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004300" y="6775450"/>
            <a:ext cx="6070600" cy="457200"/>
          </a:xfrm>
          <a:custGeom>
            <a:avLst/>
            <a:gdLst/>
            <a:ahLst/>
            <a:cxnLst/>
            <a:rect l="l" t="t" r="r" b="b"/>
            <a:pathLst>
              <a:path w="6070600" h="457200">
                <a:moveTo>
                  <a:pt x="50799" y="0"/>
                </a:moveTo>
                <a:lnTo>
                  <a:pt x="6019801" y="0"/>
                </a:lnTo>
                <a:cubicBezTo>
                  <a:pt x="6047856" y="0"/>
                  <a:pt x="6070600" y="22744"/>
                  <a:pt x="6070600" y="50799"/>
                </a:cubicBezTo>
                <a:lnTo>
                  <a:pt x="6070600" y="406401"/>
                </a:lnTo>
                <a:cubicBezTo>
                  <a:pt x="6070600" y="434456"/>
                  <a:pt x="6047856" y="457200"/>
                  <a:pt x="6019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9105900" y="6877050"/>
            <a:ext cx="184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每月房租支出 - ¥1500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4439900" y="6877050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运行中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004300" y="7334250"/>
            <a:ext cx="6070600" cy="457200"/>
          </a:xfrm>
          <a:custGeom>
            <a:avLst/>
            <a:gdLst/>
            <a:ahLst/>
            <a:cxnLst/>
            <a:rect l="l" t="t" r="r" b="b"/>
            <a:pathLst>
              <a:path w="6070600" h="457200">
                <a:moveTo>
                  <a:pt x="50799" y="0"/>
                </a:moveTo>
                <a:lnTo>
                  <a:pt x="6019801" y="0"/>
                </a:lnTo>
                <a:cubicBezTo>
                  <a:pt x="6047856" y="0"/>
                  <a:pt x="6070600" y="22744"/>
                  <a:pt x="6070600" y="50799"/>
                </a:cubicBezTo>
                <a:lnTo>
                  <a:pt x="6070600" y="406401"/>
                </a:lnTo>
                <a:cubicBezTo>
                  <a:pt x="6070600" y="434456"/>
                  <a:pt x="6047856" y="457200"/>
                  <a:pt x="6019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9105900" y="7435850"/>
            <a:ext cx="1879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每月工资收入 - ¥5000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4439900" y="7435850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运行中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TESTING &amp; QUALITY ASSURANCE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测试方案与用例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4732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全面的测试覆盖，确保系统稳定性与可靠性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2057400"/>
            <a:ext cx="3187700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8000" y="2057400"/>
            <a:ext cx="3187700" cy="508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19150" y="23622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28600" y="285750"/>
                </a:lnTo>
                <a:cubicBezTo>
                  <a:pt x="249615" y="285750"/>
                  <a:pt x="266700" y="268665"/>
                  <a:pt x="266700" y="247650"/>
                </a:cubicBezTo>
                <a:lnTo>
                  <a:pt x="266700" y="57150"/>
                </a:lnTo>
                <a:cubicBezTo>
                  <a:pt x="266700" y="36135"/>
                  <a:pt x="249615" y="19050"/>
                  <a:pt x="228600" y="19050"/>
                </a:cubicBezTo>
                <a:lnTo>
                  <a:pt x="38100" y="19050"/>
                </a:lnTo>
                <a:close/>
                <a:moveTo>
                  <a:pt x="183594" y="126623"/>
                </a:moveTo>
                <a:lnTo>
                  <a:pt x="135969" y="202823"/>
                </a:lnTo>
                <a:cubicBezTo>
                  <a:pt x="133469" y="206812"/>
                  <a:pt x="129183" y="209312"/>
                  <a:pt x="124480" y="209550"/>
                </a:cubicBezTo>
                <a:cubicBezTo>
                  <a:pt x="119777" y="209788"/>
                  <a:pt x="115252" y="207645"/>
                  <a:pt x="112455" y="203835"/>
                </a:cubicBezTo>
                <a:lnTo>
                  <a:pt x="83880" y="165735"/>
                </a:lnTo>
                <a:cubicBezTo>
                  <a:pt x="79117" y="159425"/>
                  <a:pt x="80427" y="150495"/>
                  <a:pt x="86737" y="145733"/>
                </a:cubicBezTo>
                <a:cubicBezTo>
                  <a:pt x="93047" y="140970"/>
                  <a:pt x="101977" y="142280"/>
                  <a:pt x="106740" y="148590"/>
                </a:cubicBezTo>
                <a:lnTo>
                  <a:pt x="122813" y="170021"/>
                </a:lnTo>
                <a:lnTo>
                  <a:pt x="159365" y="111502"/>
                </a:lnTo>
                <a:cubicBezTo>
                  <a:pt x="163532" y="104835"/>
                  <a:pt x="172343" y="102751"/>
                  <a:pt x="179070" y="106978"/>
                </a:cubicBezTo>
                <a:cubicBezTo>
                  <a:pt x="185797" y="111204"/>
                  <a:pt x="187821" y="119955"/>
                  <a:pt x="183594" y="12668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244600" y="23368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2000" y="2844800"/>
            <a:ext cx="2781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核心功能可用性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：用户登录、账单CRUD、统计展示、账单导入、定时收支等功能的完整测试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94634" y="2057400"/>
            <a:ext cx="3187700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3894634" y="2057400"/>
            <a:ext cx="3187700" cy="508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4186734" y="236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9490" y="166688"/>
                </a:moveTo>
                <a:lnTo>
                  <a:pt x="95845" y="166688"/>
                </a:lnTo>
                <a:cubicBezTo>
                  <a:pt x="97572" y="205085"/>
                  <a:pt x="106085" y="240447"/>
                  <a:pt x="118170" y="266343"/>
                </a:cubicBezTo>
                <a:cubicBezTo>
                  <a:pt x="124956" y="280928"/>
                  <a:pt x="132278" y="291227"/>
                  <a:pt x="139065" y="297537"/>
                </a:cubicBezTo>
                <a:cubicBezTo>
                  <a:pt x="145733" y="303788"/>
                  <a:pt x="150316" y="304800"/>
                  <a:pt x="152698" y="304800"/>
                </a:cubicBezTo>
                <a:cubicBezTo>
                  <a:pt x="155079" y="304800"/>
                  <a:pt x="159663" y="303788"/>
                  <a:pt x="166330" y="297537"/>
                </a:cubicBezTo>
                <a:cubicBezTo>
                  <a:pt x="173117" y="291227"/>
                  <a:pt x="180439" y="280868"/>
                  <a:pt x="187226" y="266343"/>
                </a:cubicBezTo>
                <a:cubicBezTo>
                  <a:pt x="199311" y="240447"/>
                  <a:pt x="207824" y="205085"/>
                  <a:pt x="209550" y="166688"/>
                </a:cubicBezTo>
                <a:close/>
                <a:moveTo>
                  <a:pt x="95786" y="138113"/>
                </a:moveTo>
                <a:lnTo>
                  <a:pt x="209431" y="138113"/>
                </a:lnTo>
                <a:cubicBezTo>
                  <a:pt x="207764" y="99715"/>
                  <a:pt x="199251" y="64353"/>
                  <a:pt x="187166" y="38457"/>
                </a:cubicBezTo>
                <a:cubicBezTo>
                  <a:pt x="180380" y="23932"/>
                  <a:pt x="173057" y="13573"/>
                  <a:pt x="166271" y="7263"/>
                </a:cubicBezTo>
                <a:cubicBezTo>
                  <a:pt x="159603" y="1012"/>
                  <a:pt x="155019" y="0"/>
                  <a:pt x="152638" y="0"/>
                </a:cubicBezTo>
                <a:cubicBezTo>
                  <a:pt x="150257" y="0"/>
                  <a:pt x="145673" y="1012"/>
                  <a:pt x="139005" y="7263"/>
                </a:cubicBezTo>
                <a:cubicBezTo>
                  <a:pt x="132219" y="13573"/>
                  <a:pt x="124897" y="23932"/>
                  <a:pt x="118110" y="38457"/>
                </a:cubicBezTo>
                <a:cubicBezTo>
                  <a:pt x="106025" y="64353"/>
                  <a:pt x="97512" y="99715"/>
                  <a:pt x="95786" y="138113"/>
                </a:cubicBezTo>
                <a:close/>
                <a:moveTo>
                  <a:pt x="67211" y="138113"/>
                </a:moveTo>
                <a:cubicBezTo>
                  <a:pt x="69294" y="87154"/>
                  <a:pt x="82451" y="39826"/>
                  <a:pt x="101679" y="8751"/>
                </a:cubicBezTo>
                <a:cubicBezTo>
                  <a:pt x="46851" y="28158"/>
                  <a:pt x="6489" y="78105"/>
                  <a:pt x="893" y="138113"/>
                </a:cubicBezTo>
                <a:lnTo>
                  <a:pt x="67211" y="138113"/>
                </a:lnTo>
                <a:close/>
                <a:moveTo>
                  <a:pt x="893" y="166688"/>
                </a:moveTo>
                <a:cubicBezTo>
                  <a:pt x="6489" y="226695"/>
                  <a:pt x="46851" y="276642"/>
                  <a:pt x="101679" y="296049"/>
                </a:cubicBezTo>
                <a:cubicBezTo>
                  <a:pt x="82451" y="264974"/>
                  <a:pt x="69294" y="217646"/>
                  <a:pt x="67211" y="166688"/>
                </a:cubicBezTo>
                <a:lnTo>
                  <a:pt x="893" y="166688"/>
                </a:lnTo>
                <a:close/>
                <a:moveTo>
                  <a:pt x="238065" y="166688"/>
                </a:moveTo>
                <a:cubicBezTo>
                  <a:pt x="235982" y="217646"/>
                  <a:pt x="222825" y="264974"/>
                  <a:pt x="203597" y="296049"/>
                </a:cubicBezTo>
                <a:cubicBezTo>
                  <a:pt x="258425" y="276582"/>
                  <a:pt x="298787" y="226695"/>
                  <a:pt x="304383" y="166688"/>
                </a:cubicBezTo>
                <a:lnTo>
                  <a:pt x="238065" y="166688"/>
                </a:lnTo>
                <a:close/>
                <a:moveTo>
                  <a:pt x="304383" y="138113"/>
                </a:moveTo>
                <a:cubicBezTo>
                  <a:pt x="298787" y="78105"/>
                  <a:pt x="258425" y="28158"/>
                  <a:pt x="203597" y="8751"/>
                </a:cubicBezTo>
                <a:cubicBezTo>
                  <a:pt x="222825" y="39826"/>
                  <a:pt x="235982" y="87154"/>
                  <a:pt x="238065" y="138113"/>
                </a:cubicBezTo>
                <a:lnTo>
                  <a:pt x="304383" y="138113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4631234" y="2336800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兼容性测试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148634" y="2844800"/>
            <a:ext cx="2781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在Edge等主流浏览器中测试系统兼容性，确保在不同环境下正常运行，界面显示与交互一致性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281267" y="2057400"/>
            <a:ext cx="3187700" cy="2755900"/>
          </a:xfrm>
          <a:custGeom>
            <a:avLst/>
            <a:gdLst/>
            <a:ahLst/>
            <a:cxnLst/>
            <a:rect l="l" t="t" r="r" b="b"/>
            <a:pathLst>
              <a:path w="3187700" h="27559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2654290"/>
                </a:lnTo>
                <a:cubicBezTo>
                  <a:pt x="3187700" y="2710408"/>
                  <a:pt x="3142208" y="2755900"/>
                  <a:pt x="30860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7281267" y="2057400"/>
            <a:ext cx="3187700" cy="50800"/>
          </a:xfrm>
          <a:custGeom>
            <a:avLst/>
            <a:gdLst/>
            <a:ahLst/>
            <a:cxnLst/>
            <a:rect l="l" t="t" r="r" b="b"/>
            <a:pathLst>
              <a:path w="3187700" h="50800">
                <a:moveTo>
                  <a:pt x="50800" y="0"/>
                </a:moveTo>
                <a:lnTo>
                  <a:pt x="3136900" y="0"/>
                </a:lnTo>
                <a:cubicBezTo>
                  <a:pt x="3164937" y="0"/>
                  <a:pt x="3187700" y="22763"/>
                  <a:pt x="3187700" y="50800"/>
                </a:cubicBezTo>
                <a:lnTo>
                  <a:pt x="31877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7573367" y="236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71450" y="57150"/>
                </a:moveTo>
                <a:cubicBezTo>
                  <a:pt x="171450" y="46636"/>
                  <a:pt x="162914" y="38100"/>
                  <a:pt x="152400" y="38100"/>
                </a:cubicBezTo>
                <a:cubicBezTo>
                  <a:pt x="141886" y="38100"/>
                  <a:pt x="133350" y="46636"/>
                  <a:pt x="133350" y="57150"/>
                </a:cubicBezTo>
                <a:cubicBezTo>
                  <a:pt x="133350" y="67664"/>
                  <a:pt x="141886" y="76200"/>
                  <a:pt x="152400" y="76200"/>
                </a:cubicBezTo>
                <a:cubicBezTo>
                  <a:pt x="162914" y="76200"/>
                  <a:pt x="171450" y="67664"/>
                  <a:pt x="171450" y="57150"/>
                </a:cubicBezTo>
                <a:close/>
                <a:moveTo>
                  <a:pt x="152400" y="247650"/>
                </a:moveTo>
                <a:cubicBezTo>
                  <a:pt x="173415" y="247650"/>
                  <a:pt x="190500" y="230565"/>
                  <a:pt x="190500" y="209550"/>
                </a:cubicBezTo>
                <a:cubicBezTo>
                  <a:pt x="190500" y="199906"/>
                  <a:pt x="186928" y="191036"/>
                  <a:pt x="180975" y="184368"/>
                </a:cubicBezTo>
                <a:lnTo>
                  <a:pt x="222349" y="101679"/>
                </a:lnTo>
                <a:cubicBezTo>
                  <a:pt x="225862" y="94595"/>
                  <a:pt x="223004" y="86023"/>
                  <a:pt x="215979" y="82510"/>
                </a:cubicBezTo>
                <a:cubicBezTo>
                  <a:pt x="208955" y="78998"/>
                  <a:pt x="200323" y="81855"/>
                  <a:pt x="196810" y="88880"/>
                </a:cubicBezTo>
                <a:lnTo>
                  <a:pt x="155436" y="171569"/>
                </a:lnTo>
                <a:cubicBezTo>
                  <a:pt x="154424" y="171510"/>
                  <a:pt x="153412" y="171450"/>
                  <a:pt x="152400" y="171450"/>
                </a:cubicBezTo>
                <a:cubicBezTo>
                  <a:pt x="131385" y="171450"/>
                  <a:pt x="114300" y="188535"/>
                  <a:pt x="114300" y="209550"/>
                </a:cubicBezTo>
                <a:cubicBezTo>
                  <a:pt x="114300" y="230565"/>
                  <a:pt x="131385" y="247650"/>
                  <a:pt x="152400" y="247650"/>
                </a:cubicBezTo>
                <a:close/>
                <a:moveTo>
                  <a:pt x="104775" y="85725"/>
                </a:moveTo>
                <a:cubicBezTo>
                  <a:pt x="104775" y="75211"/>
                  <a:pt x="96239" y="66675"/>
                  <a:pt x="85725" y="66675"/>
                </a:cubicBezTo>
                <a:cubicBezTo>
                  <a:pt x="75211" y="66675"/>
                  <a:pt x="66675" y="75211"/>
                  <a:pt x="66675" y="85725"/>
                </a:cubicBezTo>
                <a:cubicBezTo>
                  <a:pt x="66675" y="96239"/>
                  <a:pt x="75211" y="104775"/>
                  <a:pt x="85725" y="104775"/>
                </a:cubicBezTo>
                <a:cubicBezTo>
                  <a:pt x="96239" y="104775"/>
                  <a:pt x="104775" y="96239"/>
                  <a:pt x="104775" y="85725"/>
                </a:cubicBezTo>
                <a:close/>
                <a:moveTo>
                  <a:pt x="57150" y="171450"/>
                </a:moveTo>
                <a:cubicBezTo>
                  <a:pt x="67664" y="171450"/>
                  <a:pt x="76200" y="162914"/>
                  <a:pt x="76200" y="152400"/>
                </a:cubicBezTo>
                <a:cubicBezTo>
                  <a:pt x="76200" y="141886"/>
                  <a:pt x="67664" y="133350"/>
                  <a:pt x="57150" y="133350"/>
                </a:cubicBezTo>
                <a:cubicBezTo>
                  <a:pt x="46636" y="133350"/>
                  <a:pt x="38100" y="141886"/>
                  <a:pt x="38100" y="152400"/>
                </a:cubicBezTo>
                <a:cubicBezTo>
                  <a:pt x="38100" y="162914"/>
                  <a:pt x="46636" y="171450"/>
                  <a:pt x="57150" y="171450"/>
                </a:cubicBezTo>
                <a:close/>
                <a:moveTo>
                  <a:pt x="266700" y="152400"/>
                </a:moveTo>
                <a:cubicBezTo>
                  <a:pt x="266700" y="141886"/>
                  <a:pt x="258164" y="133350"/>
                  <a:pt x="247650" y="133350"/>
                </a:cubicBezTo>
                <a:cubicBezTo>
                  <a:pt x="237136" y="133350"/>
                  <a:pt x="228600" y="141886"/>
                  <a:pt x="228600" y="152400"/>
                </a:cubicBezTo>
                <a:cubicBezTo>
                  <a:pt x="228600" y="162914"/>
                  <a:pt x="237136" y="171450"/>
                  <a:pt x="247650" y="171450"/>
                </a:cubicBezTo>
                <a:cubicBezTo>
                  <a:pt x="258164" y="171450"/>
                  <a:pt x="266700" y="162914"/>
                  <a:pt x="266700" y="1524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8017867" y="23368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性能测试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535267" y="2844800"/>
            <a:ext cx="2781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优化数据库查询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，添加索引，提升接口响应速度，确保系统在高并发场景下的稳定性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33400" y="5016500"/>
            <a:ext cx="9931400" cy="3873500"/>
          </a:xfrm>
          <a:custGeom>
            <a:avLst/>
            <a:gdLst/>
            <a:ahLst/>
            <a:cxnLst/>
            <a:rect l="l" t="t" r="r" b="b"/>
            <a:pathLst>
              <a:path w="9931400" h="3873500">
                <a:moveTo>
                  <a:pt x="50800" y="0"/>
                </a:moveTo>
                <a:lnTo>
                  <a:pt x="9829798" y="0"/>
                </a:lnTo>
                <a:cubicBezTo>
                  <a:pt x="9885911" y="0"/>
                  <a:pt x="9931400" y="45489"/>
                  <a:pt x="9931400" y="101602"/>
                </a:cubicBezTo>
                <a:lnTo>
                  <a:pt x="9931400" y="3771898"/>
                </a:lnTo>
                <a:cubicBezTo>
                  <a:pt x="9931400" y="3828011"/>
                  <a:pt x="9885911" y="3873500"/>
                  <a:pt x="9829798" y="3873500"/>
                </a:cubicBezTo>
                <a:lnTo>
                  <a:pt x="50800" y="3873500"/>
                </a:lnTo>
                <a:cubicBezTo>
                  <a:pt x="22763" y="3873500"/>
                  <a:pt x="0" y="3850737"/>
                  <a:pt x="0" y="3822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533400" y="5016500"/>
            <a:ext cx="50800" cy="3873500"/>
          </a:xfrm>
          <a:custGeom>
            <a:avLst/>
            <a:gdLst/>
            <a:ahLst/>
            <a:cxnLst/>
            <a:rect l="l" t="t" r="r" b="b"/>
            <a:pathLst>
              <a:path w="50800" h="3873500">
                <a:moveTo>
                  <a:pt x="50800" y="0"/>
                </a:moveTo>
                <a:lnTo>
                  <a:pt x="50800" y="0"/>
                </a:lnTo>
                <a:lnTo>
                  <a:pt x="50800" y="3873500"/>
                </a:lnTo>
                <a:lnTo>
                  <a:pt x="50800" y="3873500"/>
                </a:lnTo>
                <a:cubicBezTo>
                  <a:pt x="22763" y="3873500"/>
                  <a:pt x="0" y="3850737"/>
                  <a:pt x="0" y="3822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876300" y="53213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54484" y="15875"/>
                </a:moveTo>
                <a:lnTo>
                  <a:pt x="158750" y="15875"/>
                </a:lnTo>
                <a:cubicBezTo>
                  <a:pt x="176262" y="15875"/>
                  <a:pt x="190500" y="30113"/>
                  <a:pt x="190500" y="47625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47625"/>
                </a:lnTo>
                <a:cubicBezTo>
                  <a:pt x="0" y="30113"/>
                  <a:pt x="14238" y="15875"/>
                  <a:pt x="31750" y="15875"/>
                </a:cubicBezTo>
                <a:lnTo>
                  <a:pt x="36016" y="15875"/>
                </a:lnTo>
                <a:cubicBezTo>
                  <a:pt x="41473" y="6400"/>
                  <a:pt x="51743" y="0"/>
                  <a:pt x="63500" y="0"/>
                </a:cubicBezTo>
                <a:lnTo>
                  <a:pt x="127000" y="0"/>
                </a:lnTo>
                <a:cubicBezTo>
                  <a:pt x="138757" y="0"/>
                  <a:pt x="149027" y="6400"/>
                  <a:pt x="154484" y="15875"/>
                </a:cubicBezTo>
                <a:close/>
                <a:moveTo>
                  <a:pt x="123031" y="55563"/>
                </a:moveTo>
                <a:cubicBezTo>
                  <a:pt x="129629" y="55563"/>
                  <a:pt x="134938" y="50254"/>
                  <a:pt x="134938" y="43656"/>
                </a:cubicBezTo>
                <a:cubicBezTo>
                  <a:pt x="134938" y="37058"/>
                  <a:pt x="129629" y="31750"/>
                  <a:pt x="123031" y="31750"/>
                </a:cubicBezTo>
                <a:lnTo>
                  <a:pt x="67469" y="31750"/>
                </a:lnTo>
                <a:cubicBezTo>
                  <a:pt x="60871" y="31750"/>
                  <a:pt x="55563" y="37058"/>
                  <a:pt x="55563" y="43656"/>
                </a:cubicBezTo>
                <a:cubicBezTo>
                  <a:pt x="55563" y="50254"/>
                  <a:pt x="60871" y="55563"/>
                  <a:pt x="67469" y="55563"/>
                </a:cubicBezTo>
                <a:lnTo>
                  <a:pt x="123031" y="55563"/>
                </a:lnTo>
                <a:close/>
                <a:moveTo>
                  <a:pt x="63500" y="127000"/>
                </a:moveTo>
                <a:cubicBezTo>
                  <a:pt x="63500" y="118238"/>
                  <a:pt x="56387" y="111125"/>
                  <a:pt x="47625" y="111125"/>
                </a:cubicBezTo>
                <a:cubicBezTo>
                  <a:pt x="38863" y="111125"/>
                  <a:pt x="31750" y="118238"/>
                  <a:pt x="31750" y="127000"/>
                </a:cubicBezTo>
                <a:cubicBezTo>
                  <a:pt x="31750" y="135762"/>
                  <a:pt x="38863" y="142875"/>
                  <a:pt x="47625" y="142875"/>
                </a:cubicBezTo>
                <a:cubicBezTo>
                  <a:pt x="56387" y="142875"/>
                  <a:pt x="63500" y="135762"/>
                  <a:pt x="63500" y="127000"/>
                </a:cubicBezTo>
                <a:close/>
                <a:moveTo>
                  <a:pt x="79375" y="127000"/>
                </a:moveTo>
                <a:cubicBezTo>
                  <a:pt x="79375" y="133598"/>
                  <a:pt x="84683" y="138906"/>
                  <a:pt x="91281" y="138906"/>
                </a:cubicBezTo>
                <a:lnTo>
                  <a:pt x="146844" y="138906"/>
                </a:lnTo>
                <a:cubicBezTo>
                  <a:pt x="153442" y="138906"/>
                  <a:pt x="158750" y="133598"/>
                  <a:pt x="158750" y="127000"/>
                </a:cubicBezTo>
                <a:cubicBezTo>
                  <a:pt x="158750" y="120402"/>
                  <a:pt x="153442" y="115094"/>
                  <a:pt x="146844" y="115094"/>
                </a:cubicBezTo>
                <a:lnTo>
                  <a:pt x="91281" y="115094"/>
                </a:lnTo>
                <a:cubicBezTo>
                  <a:pt x="84683" y="115094"/>
                  <a:pt x="79375" y="120402"/>
                  <a:pt x="79375" y="127000"/>
                </a:cubicBezTo>
                <a:close/>
                <a:moveTo>
                  <a:pt x="79375" y="190500"/>
                </a:moveTo>
                <a:cubicBezTo>
                  <a:pt x="79375" y="197098"/>
                  <a:pt x="84683" y="202406"/>
                  <a:pt x="91281" y="202406"/>
                </a:cubicBezTo>
                <a:lnTo>
                  <a:pt x="146844" y="202406"/>
                </a:lnTo>
                <a:cubicBezTo>
                  <a:pt x="153442" y="202406"/>
                  <a:pt x="158750" y="197098"/>
                  <a:pt x="158750" y="190500"/>
                </a:cubicBezTo>
                <a:cubicBezTo>
                  <a:pt x="158750" y="183902"/>
                  <a:pt x="153442" y="178594"/>
                  <a:pt x="146844" y="178594"/>
                </a:cubicBezTo>
                <a:lnTo>
                  <a:pt x="91281" y="178594"/>
                </a:lnTo>
                <a:cubicBezTo>
                  <a:pt x="84683" y="178594"/>
                  <a:pt x="79375" y="183902"/>
                  <a:pt x="79375" y="190500"/>
                </a:cubicBezTo>
                <a:close/>
                <a:moveTo>
                  <a:pt x="47625" y="206375"/>
                </a:moveTo>
                <a:cubicBezTo>
                  <a:pt x="56387" y="206375"/>
                  <a:pt x="63500" y="199262"/>
                  <a:pt x="63500" y="190500"/>
                </a:cubicBezTo>
                <a:cubicBezTo>
                  <a:pt x="63500" y="181738"/>
                  <a:pt x="56387" y="174625"/>
                  <a:pt x="47625" y="174625"/>
                </a:cubicBezTo>
                <a:cubicBezTo>
                  <a:pt x="38863" y="174625"/>
                  <a:pt x="31750" y="181738"/>
                  <a:pt x="31750" y="190500"/>
                </a:cubicBezTo>
                <a:cubicBezTo>
                  <a:pt x="31750" y="199262"/>
                  <a:pt x="38863" y="206375"/>
                  <a:pt x="47625" y="20637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1130300" y="5270500"/>
            <a:ext cx="920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典型测试用例</a:t>
            </a:r>
            <a:endParaRPr lang="en-US" sz="1600" dirty="0"/>
          </a:p>
        </p:txBody>
      </p:sp>
      <p:graphicFrame>
        <p:nvGraphicFramePr>
          <p:cNvPr id="3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12800" y="5829300"/>
          <a:ext cx="9398000" cy="2806698"/>
        </p:xfrm>
        <a:graphic>
          <a:graphicData uri="http://schemas.openxmlformats.org/drawingml/2006/table">
            <a:tbl>
              <a:tblPr/>
              <a:tblGrid>
                <a:gridCol w="214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83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测试场景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输入数据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预期结果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实际结果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用户登录成功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正确用户名密码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登录成功，跳转首页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用户登录失败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错误用户名密码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提示错误信息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添加账单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类型、分类、金额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账单添加成功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筛选账单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月份、类型条件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返回符合条件数据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783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统计准确性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多笔收支记录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统计数据与记录一致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A0AEC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通过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" name="Shape 23"/>
          <p:cNvSpPr/>
          <p:nvPr/>
        </p:nvSpPr>
        <p:spPr>
          <a:xfrm>
            <a:off x="10795000" y="2032000"/>
            <a:ext cx="4953000" cy="5384800"/>
          </a:xfrm>
          <a:custGeom>
            <a:avLst/>
            <a:gdLst/>
            <a:ahLst/>
            <a:cxnLst/>
            <a:rect l="l" t="t" r="r" b="b"/>
            <a:pathLst>
              <a:path w="4953000" h="5384800">
                <a:moveTo>
                  <a:pt x="50800" y="0"/>
                </a:moveTo>
                <a:lnTo>
                  <a:pt x="4851414" y="0"/>
                </a:lnTo>
                <a:cubicBezTo>
                  <a:pt x="4907518" y="0"/>
                  <a:pt x="4953000" y="45482"/>
                  <a:pt x="4953000" y="101586"/>
                </a:cubicBezTo>
                <a:lnTo>
                  <a:pt x="4953000" y="5283214"/>
                </a:lnTo>
                <a:cubicBezTo>
                  <a:pt x="4953000" y="5339318"/>
                  <a:pt x="4907518" y="5384800"/>
                  <a:pt x="4851414" y="5384800"/>
                </a:cubicBez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4"/>
          <p:cNvSpPr/>
          <p:nvPr/>
        </p:nvSpPr>
        <p:spPr>
          <a:xfrm>
            <a:off x="10795000" y="2032000"/>
            <a:ext cx="50800" cy="5384800"/>
          </a:xfrm>
          <a:custGeom>
            <a:avLst/>
            <a:gdLst/>
            <a:ahLst/>
            <a:cxnLst/>
            <a:rect l="l" t="t" r="r" b="b"/>
            <a:pathLst>
              <a:path w="50800" h="5384800">
                <a:moveTo>
                  <a:pt x="50800" y="0"/>
                </a:moveTo>
                <a:lnTo>
                  <a:pt x="50800" y="0"/>
                </a:lnTo>
                <a:lnTo>
                  <a:pt x="50800" y="5384800"/>
                </a:lnTo>
                <a:lnTo>
                  <a:pt x="50800" y="5384800"/>
                </a:lnTo>
                <a:cubicBezTo>
                  <a:pt x="22763" y="5384800"/>
                  <a:pt x="0" y="5362037"/>
                  <a:pt x="0" y="533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5"/>
          <p:cNvSpPr/>
          <p:nvPr/>
        </p:nvSpPr>
        <p:spPr>
          <a:xfrm>
            <a:off x="11090275" y="23368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11175" y="48171"/>
                </a:moveTo>
                <a:lnTo>
                  <a:pt x="111175" y="72777"/>
                </a:lnTo>
                <a:lnTo>
                  <a:pt x="111423" y="73025"/>
                </a:lnTo>
                <a:cubicBezTo>
                  <a:pt x="114647" y="32147"/>
                  <a:pt x="148828" y="0"/>
                  <a:pt x="190550" y="0"/>
                </a:cubicBezTo>
                <a:cubicBezTo>
                  <a:pt x="200521" y="0"/>
                  <a:pt x="210096" y="1836"/>
                  <a:pt x="218877" y="5209"/>
                </a:cubicBezTo>
                <a:cubicBezTo>
                  <a:pt x="223838" y="7094"/>
                  <a:pt x="224730" y="13395"/>
                  <a:pt x="221010" y="17165"/>
                </a:cubicBezTo>
                <a:lnTo>
                  <a:pt x="177006" y="61168"/>
                </a:lnTo>
                <a:cubicBezTo>
                  <a:pt x="175518" y="62657"/>
                  <a:pt x="174675" y="64691"/>
                  <a:pt x="174675" y="66774"/>
                </a:cubicBezTo>
                <a:lnTo>
                  <a:pt x="174675" y="87313"/>
                </a:lnTo>
                <a:cubicBezTo>
                  <a:pt x="174675" y="91678"/>
                  <a:pt x="178246" y="95250"/>
                  <a:pt x="182612" y="95250"/>
                </a:cubicBezTo>
                <a:lnTo>
                  <a:pt x="203150" y="95250"/>
                </a:lnTo>
                <a:cubicBezTo>
                  <a:pt x="205234" y="95250"/>
                  <a:pt x="207268" y="94407"/>
                  <a:pt x="208756" y="92918"/>
                </a:cubicBezTo>
                <a:lnTo>
                  <a:pt x="252760" y="48915"/>
                </a:lnTo>
                <a:cubicBezTo>
                  <a:pt x="256530" y="45145"/>
                  <a:pt x="262830" y="46087"/>
                  <a:pt x="264716" y="51048"/>
                </a:cubicBezTo>
                <a:cubicBezTo>
                  <a:pt x="268089" y="59829"/>
                  <a:pt x="269925" y="69404"/>
                  <a:pt x="269925" y="79375"/>
                </a:cubicBezTo>
                <a:cubicBezTo>
                  <a:pt x="269925" y="109438"/>
                  <a:pt x="253206" y="135632"/>
                  <a:pt x="228501" y="149076"/>
                </a:cubicBezTo>
                <a:lnTo>
                  <a:pt x="268932" y="189508"/>
                </a:lnTo>
                <a:cubicBezTo>
                  <a:pt x="278209" y="198785"/>
                  <a:pt x="278209" y="213866"/>
                  <a:pt x="268932" y="223193"/>
                </a:cubicBezTo>
                <a:lnTo>
                  <a:pt x="239117" y="253008"/>
                </a:lnTo>
                <a:cubicBezTo>
                  <a:pt x="229840" y="262285"/>
                  <a:pt x="214759" y="262285"/>
                  <a:pt x="205432" y="253008"/>
                </a:cubicBezTo>
                <a:lnTo>
                  <a:pt x="142925" y="190500"/>
                </a:lnTo>
                <a:cubicBezTo>
                  <a:pt x="129332" y="176907"/>
                  <a:pt x="126256" y="156815"/>
                  <a:pt x="133747" y="140246"/>
                </a:cubicBezTo>
                <a:lnTo>
                  <a:pt x="88751" y="95250"/>
                </a:lnTo>
                <a:lnTo>
                  <a:pt x="64145" y="95250"/>
                </a:lnTo>
                <a:cubicBezTo>
                  <a:pt x="58837" y="95250"/>
                  <a:pt x="53876" y="92621"/>
                  <a:pt x="50949" y="88205"/>
                </a:cubicBezTo>
                <a:lnTo>
                  <a:pt x="11609" y="29220"/>
                </a:lnTo>
                <a:cubicBezTo>
                  <a:pt x="9525" y="26095"/>
                  <a:pt x="9922" y="21878"/>
                  <a:pt x="12601" y="19199"/>
                </a:cubicBezTo>
                <a:lnTo>
                  <a:pt x="35123" y="-3324"/>
                </a:lnTo>
                <a:cubicBezTo>
                  <a:pt x="37802" y="-6003"/>
                  <a:pt x="41970" y="-6400"/>
                  <a:pt x="45145" y="-4316"/>
                </a:cubicBezTo>
                <a:lnTo>
                  <a:pt x="104130" y="34975"/>
                </a:lnTo>
                <a:cubicBezTo>
                  <a:pt x="108545" y="37902"/>
                  <a:pt x="111175" y="42863"/>
                  <a:pt x="111175" y="48171"/>
                </a:cubicBezTo>
                <a:close/>
                <a:moveTo>
                  <a:pt x="106958" y="147141"/>
                </a:moveTo>
                <a:cubicBezTo>
                  <a:pt x="103832" y="165497"/>
                  <a:pt x="108148" y="184894"/>
                  <a:pt x="120055" y="200422"/>
                </a:cubicBezTo>
                <a:lnTo>
                  <a:pt x="72926" y="247501"/>
                </a:lnTo>
                <a:cubicBezTo>
                  <a:pt x="58986" y="261441"/>
                  <a:pt x="36364" y="261441"/>
                  <a:pt x="22423" y="247501"/>
                </a:cubicBezTo>
                <a:cubicBezTo>
                  <a:pt x="8483" y="233561"/>
                  <a:pt x="8483" y="210939"/>
                  <a:pt x="22423" y="196999"/>
                </a:cubicBezTo>
                <a:lnTo>
                  <a:pt x="89595" y="129828"/>
                </a:lnTo>
                <a:lnTo>
                  <a:pt x="106958" y="14719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6"/>
          <p:cNvSpPr/>
          <p:nvPr/>
        </p:nvSpPr>
        <p:spPr>
          <a:xfrm>
            <a:off x="11391900" y="2286000"/>
            <a:ext cx="422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测试工具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1074400" y="2844800"/>
            <a:ext cx="4419600" cy="965200"/>
          </a:xfrm>
          <a:custGeom>
            <a:avLst/>
            <a:gdLst/>
            <a:ahLst/>
            <a:cxnLst/>
            <a:rect l="l" t="t" r="r" b="b"/>
            <a:pathLst>
              <a:path w="4419600" h="965200">
                <a:moveTo>
                  <a:pt x="101597" y="0"/>
                </a:moveTo>
                <a:lnTo>
                  <a:pt x="4318003" y="0"/>
                </a:lnTo>
                <a:cubicBezTo>
                  <a:pt x="4374113" y="0"/>
                  <a:pt x="4419600" y="45487"/>
                  <a:pt x="4419600" y="101597"/>
                </a:cubicBezTo>
                <a:lnTo>
                  <a:pt x="4419600" y="863603"/>
                </a:lnTo>
                <a:cubicBezTo>
                  <a:pt x="4419600" y="919713"/>
                  <a:pt x="4374113" y="965200"/>
                  <a:pt x="431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8"/>
          <p:cNvSpPr/>
          <p:nvPr/>
        </p:nvSpPr>
        <p:spPr>
          <a:xfrm>
            <a:off x="11226800" y="29972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Postman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1226800" y="33528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API接口测试与调试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11074400" y="3962400"/>
            <a:ext cx="4419600" cy="965200"/>
          </a:xfrm>
          <a:custGeom>
            <a:avLst/>
            <a:gdLst/>
            <a:ahLst/>
            <a:cxnLst/>
            <a:rect l="l" t="t" r="r" b="b"/>
            <a:pathLst>
              <a:path w="4419600" h="965200">
                <a:moveTo>
                  <a:pt x="101597" y="0"/>
                </a:moveTo>
                <a:lnTo>
                  <a:pt x="4318003" y="0"/>
                </a:lnTo>
                <a:cubicBezTo>
                  <a:pt x="4374113" y="0"/>
                  <a:pt x="4419600" y="45487"/>
                  <a:pt x="4419600" y="101597"/>
                </a:cubicBezTo>
                <a:lnTo>
                  <a:pt x="4419600" y="863603"/>
                </a:lnTo>
                <a:cubicBezTo>
                  <a:pt x="4419600" y="919713"/>
                  <a:pt x="4374113" y="965200"/>
                  <a:pt x="431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1"/>
          <p:cNvSpPr/>
          <p:nvPr/>
        </p:nvSpPr>
        <p:spPr>
          <a:xfrm>
            <a:off x="11226800" y="41148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Chrome DevTools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1226800" y="44704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前端页面调试与性能分析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11074400" y="5080000"/>
            <a:ext cx="4419600" cy="965200"/>
          </a:xfrm>
          <a:custGeom>
            <a:avLst/>
            <a:gdLst/>
            <a:ahLst/>
            <a:cxnLst/>
            <a:rect l="l" t="t" r="r" b="b"/>
            <a:pathLst>
              <a:path w="4419600" h="965200">
                <a:moveTo>
                  <a:pt x="101597" y="0"/>
                </a:moveTo>
                <a:lnTo>
                  <a:pt x="4318003" y="0"/>
                </a:lnTo>
                <a:cubicBezTo>
                  <a:pt x="4374113" y="0"/>
                  <a:pt x="4419600" y="45487"/>
                  <a:pt x="4419600" y="101597"/>
                </a:cubicBezTo>
                <a:lnTo>
                  <a:pt x="4419600" y="863603"/>
                </a:lnTo>
                <a:cubicBezTo>
                  <a:pt x="4419600" y="919713"/>
                  <a:pt x="4374113" y="965200"/>
                  <a:pt x="431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4"/>
          <p:cNvSpPr/>
          <p:nvPr/>
        </p:nvSpPr>
        <p:spPr>
          <a:xfrm>
            <a:off x="11226800" y="52324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 Code Debugger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11226800" y="55880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后端代码断点调试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11074400" y="6197600"/>
            <a:ext cx="4419600" cy="965200"/>
          </a:xfrm>
          <a:custGeom>
            <a:avLst/>
            <a:gdLst/>
            <a:ahLst/>
            <a:cxnLst/>
            <a:rect l="l" t="t" r="r" b="b"/>
            <a:pathLst>
              <a:path w="4419600" h="965200">
                <a:moveTo>
                  <a:pt x="101597" y="0"/>
                </a:moveTo>
                <a:lnTo>
                  <a:pt x="4318003" y="0"/>
                </a:lnTo>
                <a:cubicBezTo>
                  <a:pt x="4374113" y="0"/>
                  <a:pt x="4419600" y="45487"/>
                  <a:pt x="4419600" y="101597"/>
                </a:cubicBezTo>
                <a:lnTo>
                  <a:pt x="4419600" y="863603"/>
                </a:lnTo>
                <a:cubicBezTo>
                  <a:pt x="4419600" y="919713"/>
                  <a:pt x="4374113" y="965200"/>
                  <a:pt x="431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7"/>
          <p:cNvSpPr/>
          <p:nvPr/>
        </p:nvSpPr>
        <p:spPr>
          <a:xfrm>
            <a:off x="11226800" y="63500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 Browser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11226800" y="67056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数据库可视化管理与查询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10795000" y="7620000"/>
            <a:ext cx="4953000" cy="1270000"/>
          </a:xfrm>
          <a:custGeom>
            <a:avLst/>
            <a:gdLst/>
            <a:ahLst/>
            <a:cxnLst/>
            <a:rect l="l" t="t" r="r" b="b"/>
            <a:pathLst>
              <a:path w="4953000" h="1270000">
                <a:moveTo>
                  <a:pt x="50800" y="0"/>
                </a:moveTo>
                <a:lnTo>
                  <a:pt x="4851400" y="0"/>
                </a:lnTo>
                <a:cubicBezTo>
                  <a:pt x="4907475" y="0"/>
                  <a:pt x="4953000" y="45525"/>
                  <a:pt x="4953000" y="101600"/>
                </a:cubicBezTo>
                <a:lnTo>
                  <a:pt x="4953000" y="1168400"/>
                </a:lnTo>
                <a:cubicBezTo>
                  <a:pt x="4953000" y="1224475"/>
                  <a:pt x="4907475" y="1270000"/>
                  <a:pt x="4851400" y="1270000"/>
                </a:cubicBez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0"/>
          <p:cNvSpPr/>
          <p:nvPr/>
        </p:nvSpPr>
        <p:spPr>
          <a:xfrm>
            <a:off x="10795000" y="7620000"/>
            <a:ext cx="50800" cy="1270000"/>
          </a:xfrm>
          <a:custGeom>
            <a:avLst/>
            <a:gdLst/>
            <a:ahLst/>
            <a:cxnLst/>
            <a:rect l="l" t="t" r="r" b="b"/>
            <a:pathLst>
              <a:path w="50800" h="1270000">
                <a:moveTo>
                  <a:pt x="50800" y="0"/>
                </a:moveTo>
                <a:lnTo>
                  <a:pt x="50800" y="0"/>
                </a:lnTo>
                <a:lnTo>
                  <a:pt x="50800" y="1270000"/>
                </a:ln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1"/>
          <p:cNvSpPr/>
          <p:nvPr/>
        </p:nvSpPr>
        <p:spPr>
          <a:xfrm>
            <a:off x="11137900" y="81280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23974" y="33139"/>
                </a:moveTo>
                <a:cubicBezTo>
                  <a:pt x="129133" y="26045"/>
                  <a:pt x="127546" y="16123"/>
                  <a:pt x="120452" y="10964"/>
                </a:cubicBezTo>
                <a:cubicBezTo>
                  <a:pt x="113357" y="5804"/>
                  <a:pt x="103436" y="7392"/>
                  <a:pt x="98276" y="14486"/>
                </a:cubicBezTo>
                <a:lnTo>
                  <a:pt x="45690" y="86767"/>
                </a:lnTo>
                <a:lnTo>
                  <a:pt x="27087" y="68163"/>
                </a:lnTo>
                <a:cubicBezTo>
                  <a:pt x="20886" y="61962"/>
                  <a:pt x="10815" y="61962"/>
                  <a:pt x="4614" y="68163"/>
                </a:cubicBezTo>
                <a:cubicBezTo>
                  <a:pt x="-1587" y="74364"/>
                  <a:pt x="-1587" y="84435"/>
                  <a:pt x="4614" y="90636"/>
                </a:cubicBezTo>
                <a:lnTo>
                  <a:pt x="36364" y="122386"/>
                </a:lnTo>
                <a:cubicBezTo>
                  <a:pt x="39638" y="125661"/>
                  <a:pt x="44202" y="127347"/>
                  <a:pt x="48816" y="127000"/>
                </a:cubicBezTo>
                <a:cubicBezTo>
                  <a:pt x="53429" y="126653"/>
                  <a:pt x="57696" y="124271"/>
                  <a:pt x="60424" y="120501"/>
                </a:cubicBezTo>
                <a:lnTo>
                  <a:pt x="123924" y="33189"/>
                </a:lnTo>
                <a:close/>
                <a:moveTo>
                  <a:pt x="187474" y="100608"/>
                </a:moveTo>
                <a:cubicBezTo>
                  <a:pt x="192633" y="93514"/>
                  <a:pt x="191046" y="83592"/>
                  <a:pt x="183952" y="78432"/>
                </a:cubicBezTo>
                <a:cubicBezTo>
                  <a:pt x="176857" y="73273"/>
                  <a:pt x="166936" y="74861"/>
                  <a:pt x="161776" y="81955"/>
                </a:cubicBezTo>
                <a:lnTo>
                  <a:pt x="77440" y="197892"/>
                </a:lnTo>
                <a:lnTo>
                  <a:pt x="42962" y="163413"/>
                </a:lnTo>
                <a:cubicBezTo>
                  <a:pt x="36761" y="157212"/>
                  <a:pt x="26690" y="157212"/>
                  <a:pt x="20489" y="163413"/>
                </a:cubicBezTo>
                <a:cubicBezTo>
                  <a:pt x="14287" y="169614"/>
                  <a:pt x="14287" y="179685"/>
                  <a:pt x="20489" y="185886"/>
                </a:cubicBezTo>
                <a:lnTo>
                  <a:pt x="68114" y="233511"/>
                </a:lnTo>
                <a:cubicBezTo>
                  <a:pt x="71388" y="236786"/>
                  <a:pt x="75952" y="238472"/>
                  <a:pt x="80566" y="238125"/>
                </a:cubicBezTo>
                <a:cubicBezTo>
                  <a:pt x="85179" y="237778"/>
                  <a:pt x="89446" y="235396"/>
                  <a:pt x="92174" y="231626"/>
                </a:cubicBezTo>
                <a:lnTo>
                  <a:pt x="187424" y="10065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2"/>
          <p:cNvSpPr/>
          <p:nvPr/>
        </p:nvSpPr>
        <p:spPr>
          <a:xfrm>
            <a:off x="11544300" y="78740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测试覆盖率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11544300" y="8229600"/>
            <a:ext cx="1168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95%+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43850" y="554812"/>
            <a:ext cx="355080" cy="44385"/>
          </a:xfrm>
          <a:custGeom>
            <a:avLst/>
            <a:gdLst/>
            <a:ahLst/>
            <a:cxnLst/>
            <a:rect l="l" t="t" r="r" b="b"/>
            <a:pathLst>
              <a:path w="355080" h="44385">
                <a:moveTo>
                  <a:pt x="0" y="0"/>
                </a:moveTo>
                <a:lnTo>
                  <a:pt x="355080" y="0"/>
                </a:lnTo>
                <a:lnTo>
                  <a:pt x="355080" y="44385"/>
                </a:lnTo>
                <a:lnTo>
                  <a:pt x="0" y="44385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932085" y="443850"/>
            <a:ext cx="136483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kern="0" spc="7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43850" y="798930"/>
            <a:ext cx="15568033" cy="44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14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项目部署与启动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43850" y="1287165"/>
            <a:ext cx="15457070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本地部署方案与一键启动脚本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6042" y="1775399"/>
            <a:ext cx="10042102" cy="4560557"/>
          </a:xfrm>
          <a:custGeom>
            <a:avLst/>
            <a:gdLst/>
            <a:ahLst/>
            <a:cxnLst/>
            <a:rect l="l" t="t" r="r" b="b"/>
            <a:pathLst>
              <a:path w="10042102" h="4560557">
                <a:moveTo>
                  <a:pt x="44385" y="0"/>
                </a:moveTo>
                <a:lnTo>
                  <a:pt x="9953354" y="0"/>
                </a:lnTo>
                <a:cubicBezTo>
                  <a:pt x="10002368" y="0"/>
                  <a:pt x="10042102" y="39734"/>
                  <a:pt x="10042102" y="88748"/>
                </a:cubicBezTo>
                <a:lnTo>
                  <a:pt x="10042102" y="4471809"/>
                </a:lnTo>
                <a:cubicBezTo>
                  <a:pt x="10042102" y="4520823"/>
                  <a:pt x="10002368" y="4560557"/>
                  <a:pt x="9953354" y="4560557"/>
                </a:cubicBezTo>
                <a:lnTo>
                  <a:pt x="44385" y="4560557"/>
                </a:lnTo>
                <a:cubicBezTo>
                  <a:pt x="19872" y="4560557"/>
                  <a:pt x="0" y="4540685"/>
                  <a:pt x="0" y="4516172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66042" y="1775399"/>
            <a:ext cx="44385" cy="4560557"/>
          </a:xfrm>
          <a:custGeom>
            <a:avLst/>
            <a:gdLst/>
            <a:ahLst/>
            <a:cxnLst/>
            <a:rect l="l" t="t" r="r" b="b"/>
            <a:pathLst>
              <a:path w="44385" h="4560557">
                <a:moveTo>
                  <a:pt x="44385" y="0"/>
                </a:moveTo>
                <a:lnTo>
                  <a:pt x="44385" y="0"/>
                </a:lnTo>
                <a:lnTo>
                  <a:pt x="44385" y="4560557"/>
                </a:lnTo>
                <a:lnTo>
                  <a:pt x="44385" y="4560557"/>
                </a:lnTo>
                <a:cubicBezTo>
                  <a:pt x="19872" y="4560557"/>
                  <a:pt x="0" y="4540685"/>
                  <a:pt x="0" y="4516172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37900" y="204170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55481" y="138703"/>
                </a:moveTo>
                <a:lnTo>
                  <a:pt x="10619" y="138703"/>
                </a:lnTo>
                <a:cubicBezTo>
                  <a:pt x="-173" y="138703"/>
                  <a:pt x="-6805" y="126957"/>
                  <a:pt x="-1257" y="117681"/>
                </a:cubicBezTo>
                <a:lnTo>
                  <a:pt x="21672" y="79451"/>
                </a:lnTo>
                <a:cubicBezTo>
                  <a:pt x="25443" y="73166"/>
                  <a:pt x="32205" y="69352"/>
                  <a:pt x="39530" y="69352"/>
                </a:cubicBezTo>
                <a:lnTo>
                  <a:pt x="80708" y="69352"/>
                </a:lnTo>
                <a:cubicBezTo>
                  <a:pt x="113693" y="13480"/>
                  <a:pt x="162889" y="10663"/>
                  <a:pt x="195788" y="15474"/>
                </a:cubicBezTo>
                <a:cubicBezTo>
                  <a:pt x="201336" y="16298"/>
                  <a:pt x="205671" y="20632"/>
                  <a:pt x="206451" y="26137"/>
                </a:cubicBezTo>
                <a:cubicBezTo>
                  <a:pt x="211262" y="59035"/>
                  <a:pt x="208445" y="108232"/>
                  <a:pt x="152573" y="141217"/>
                </a:cubicBezTo>
                <a:lnTo>
                  <a:pt x="152573" y="182395"/>
                </a:lnTo>
                <a:cubicBezTo>
                  <a:pt x="152573" y="189720"/>
                  <a:pt x="148759" y="196482"/>
                  <a:pt x="142474" y="200253"/>
                </a:cubicBezTo>
                <a:lnTo>
                  <a:pt x="104244" y="223182"/>
                </a:lnTo>
                <a:cubicBezTo>
                  <a:pt x="95012" y="228730"/>
                  <a:pt x="83222" y="222055"/>
                  <a:pt x="83222" y="211305"/>
                </a:cubicBezTo>
                <a:lnTo>
                  <a:pt x="83222" y="166444"/>
                </a:lnTo>
                <a:cubicBezTo>
                  <a:pt x="83222" y="151143"/>
                  <a:pt x="70782" y="138703"/>
                  <a:pt x="55481" y="138703"/>
                </a:cubicBezTo>
                <a:lnTo>
                  <a:pt x="55438" y="138703"/>
                </a:lnTo>
                <a:close/>
                <a:moveTo>
                  <a:pt x="173379" y="69352"/>
                </a:moveTo>
                <a:cubicBezTo>
                  <a:pt x="173379" y="57869"/>
                  <a:pt x="164056" y="48546"/>
                  <a:pt x="152573" y="48546"/>
                </a:cubicBezTo>
                <a:cubicBezTo>
                  <a:pt x="141091" y="48546"/>
                  <a:pt x="131768" y="57869"/>
                  <a:pt x="131768" y="69352"/>
                </a:cubicBezTo>
                <a:cubicBezTo>
                  <a:pt x="131768" y="80834"/>
                  <a:pt x="141091" y="90157"/>
                  <a:pt x="152573" y="90157"/>
                </a:cubicBezTo>
                <a:cubicBezTo>
                  <a:pt x="164056" y="90157"/>
                  <a:pt x="173379" y="80834"/>
                  <a:pt x="173379" y="6935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87566" y="1997324"/>
            <a:ext cx="9409616" cy="3106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4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本地部署流程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0160" y="2485559"/>
            <a:ext cx="479357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环境准备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10160" y="2840639"/>
            <a:ext cx="4704808" cy="932085"/>
          </a:xfrm>
          <a:custGeom>
            <a:avLst/>
            <a:gdLst/>
            <a:ahLst/>
            <a:cxnLst/>
            <a:rect l="l" t="t" r="r" b="b"/>
            <a:pathLst>
              <a:path w="4704808" h="932085">
                <a:moveTo>
                  <a:pt x="88772" y="0"/>
                </a:moveTo>
                <a:lnTo>
                  <a:pt x="4616036" y="0"/>
                </a:lnTo>
                <a:cubicBezTo>
                  <a:pt x="4665064" y="0"/>
                  <a:pt x="4704808" y="39744"/>
                  <a:pt x="4704808" y="88772"/>
                </a:cubicBezTo>
                <a:lnTo>
                  <a:pt x="4704808" y="843313"/>
                </a:lnTo>
                <a:cubicBezTo>
                  <a:pt x="4704808" y="892340"/>
                  <a:pt x="4665064" y="932085"/>
                  <a:pt x="4616036" y="932085"/>
                </a:cubicBezTo>
                <a:lnTo>
                  <a:pt x="88772" y="932085"/>
                </a:lnTo>
                <a:cubicBezTo>
                  <a:pt x="39744" y="932085"/>
                  <a:pt x="0" y="892340"/>
                  <a:pt x="0" y="843313"/>
                </a:cubicBezTo>
                <a:lnTo>
                  <a:pt x="0" y="88772"/>
                </a:lnTo>
                <a:cubicBezTo>
                  <a:pt x="0" y="39777"/>
                  <a:pt x="39777" y="0"/>
                  <a:pt x="8877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843315" y="2973794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安装Node.js (16+)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43315" y="3195719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 --version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43315" y="3417644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npm --version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588347" y="2485559"/>
            <a:ext cx="479357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克隆项目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588347" y="2840639"/>
            <a:ext cx="4704808" cy="710160"/>
          </a:xfrm>
          <a:custGeom>
            <a:avLst/>
            <a:gdLst/>
            <a:ahLst/>
            <a:cxnLst/>
            <a:rect l="l" t="t" r="r" b="b"/>
            <a:pathLst>
              <a:path w="4704808" h="710160">
                <a:moveTo>
                  <a:pt x="88770" y="0"/>
                </a:moveTo>
                <a:lnTo>
                  <a:pt x="4616038" y="0"/>
                </a:lnTo>
                <a:cubicBezTo>
                  <a:pt x="4665065" y="0"/>
                  <a:pt x="4704808" y="39744"/>
                  <a:pt x="4704808" y="88770"/>
                </a:cubicBezTo>
                <a:lnTo>
                  <a:pt x="4704808" y="621390"/>
                </a:lnTo>
                <a:cubicBezTo>
                  <a:pt x="4704808" y="670416"/>
                  <a:pt x="4665065" y="710160"/>
                  <a:pt x="4616038" y="710160"/>
                </a:cubicBezTo>
                <a:lnTo>
                  <a:pt x="88770" y="710160"/>
                </a:lnTo>
                <a:cubicBezTo>
                  <a:pt x="39744" y="710160"/>
                  <a:pt x="0" y="670416"/>
                  <a:pt x="0" y="621390"/>
                </a:cubicBezTo>
                <a:lnTo>
                  <a:pt x="0" y="88770"/>
                </a:lnTo>
                <a:cubicBezTo>
                  <a:pt x="0" y="39776"/>
                  <a:pt x="39776" y="0"/>
                  <a:pt x="8877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5721502" y="2973794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 clone [项目地址]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721502" y="3195719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revenue-management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10160" y="3950263"/>
            <a:ext cx="479357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安装依赖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10160" y="4305343"/>
            <a:ext cx="4704808" cy="932085"/>
          </a:xfrm>
          <a:custGeom>
            <a:avLst/>
            <a:gdLst/>
            <a:ahLst/>
            <a:cxnLst/>
            <a:rect l="l" t="t" r="r" b="b"/>
            <a:pathLst>
              <a:path w="4704808" h="932085">
                <a:moveTo>
                  <a:pt x="88772" y="0"/>
                </a:moveTo>
                <a:lnTo>
                  <a:pt x="4616036" y="0"/>
                </a:lnTo>
                <a:cubicBezTo>
                  <a:pt x="4665064" y="0"/>
                  <a:pt x="4704808" y="39744"/>
                  <a:pt x="4704808" y="88772"/>
                </a:cubicBezTo>
                <a:lnTo>
                  <a:pt x="4704808" y="843313"/>
                </a:lnTo>
                <a:cubicBezTo>
                  <a:pt x="4704808" y="892340"/>
                  <a:pt x="4665064" y="932085"/>
                  <a:pt x="4616036" y="932085"/>
                </a:cubicBezTo>
                <a:lnTo>
                  <a:pt x="88772" y="932085"/>
                </a:lnTo>
                <a:cubicBezTo>
                  <a:pt x="39744" y="932085"/>
                  <a:pt x="0" y="892340"/>
                  <a:pt x="0" y="843313"/>
                </a:cubicBezTo>
                <a:lnTo>
                  <a:pt x="0" y="88772"/>
                </a:lnTo>
                <a:cubicBezTo>
                  <a:pt x="0" y="39777"/>
                  <a:pt x="39777" y="0"/>
                  <a:pt x="8877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843315" y="4438498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前端依赖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43315" y="4660423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frontend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43315" y="4882348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npm install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588347" y="3950263"/>
            <a:ext cx="479357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启动服务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588347" y="4305343"/>
            <a:ext cx="4704808" cy="932085"/>
          </a:xfrm>
          <a:custGeom>
            <a:avLst/>
            <a:gdLst/>
            <a:ahLst/>
            <a:cxnLst/>
            <a:rect l="l" t="t" r="r" b="b"/>
            <a:pathLst>
              <a:path w="4704808" h="932085">
                <a:moveTo>
                  <a:pt x="88772" y="0"/>
                </a:moveTo>
                <a:lnTo>
                  <a:pt x="4616036" y="0"/>
                </a:lnTo>
                <a:cubicBezTo>
                  <a:pt x="4665064" y="0"/>
                  <a:pt x="4704808" y="39744"/>
                  <a:pt x="4704808" y="88772"/>
                </a:cubicBezTo>
                <a:lnTo>
                  <a:pt x="4704808" y="843313"/>
                </a:lnTo>
                <a:cubicBezTo>
                  <a:pt x="4704808" y="892340"/>
                  <a:pt x="4665064" y="932085"/>
                  <a:pt x="4616036" y="932085"/>
                </a:cubicBezTo>
                <a:lnTo>
                  <a:pt x="88772" y="932085"/>
                </a:lnTo>
                <a:cubicBezTo>
                  <a:pt x="39744" y="932085"/>
                  <a:pt x="0" y="892340"/>
                  <a:pt x="0" y="843313"/>
                </a:cubicBezTo>
                <a:lnTo>
                  <a:pt x="0" y="88772"/>
                </a:lnTo>
                <a:cubicBezTo>
                  <a:pt x="0" y="39777"/>
                  <a:pt x="39777" y="0"/>
                  <a:pt x="8877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5721502" y="4438498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一键启动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721502" y="4660423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chmod +x start.sh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721502" y="4882348"/>
            <a:ext cx="4516172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./start.sh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66042" y="6513670"/>
            <a:ext cx="10042102" cy="3506414"/>
          </a:xfrm>
          <a:custGeom>
            <a:avLst/>
            <a:gdLst/>
            <a:ahLst/>
            <a:cxnLst/>
            <a:rect l="l" t="t" r="r" b="b"/>
            <a:pathLst>
              <a:path w="10042102" h="3506414">
                <a:moveTo>
                  <a:pt x="44385" y="0"/>
                </a:moveTo>
                <a:lnTo>
                  <a:pt x="9953320" y="0"/>
                </a:lnTo>
                <a:cubicBezTo>
                  <a:pt x="10002353" y="0"/>
                  <a:pt x="10042102" y="39749"/>
                  <a:pt x="10042102" y="88782"/>
                </a:cubicBezTo>
                <a:lnTo>
                  <a:pt x="10042102" y="3417631"/>
                </a:lnTo>
                <a:cubicBezTo>
                  <a:pt x="10042102" y="3466664"/>
                  <a:pt x="10002353" y="3506414"/>
                  <a:pt x="9953320" y="3506414"/>
                </a:cubicBezTo>
                <a:lnTo>
                  <a:pt x="44385" y="3506414"/>
                </a:lnTo>
                <a:cubicBezTo>
                  <a:pt x="19872" y="3506414"/>
                  <a:pt x="0" y="3486542"/>
                  <a:pt x="0" y="3462029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466042" y="6513670"/>
            <a:ext cx="44385" cy="3506414"/>
          </a:xfrm>
          <a:custGeom>
            <a:avLst/>
            <a:gdLst/>
            <a:ahLst/>
            <a:cxnLst/>
            <a:rect l="l" t="t" r="r" b="b"/>
            <a:pathLst>
              <a:path w="44385" h="3506414">
                <a:moveTo>
                  <a:pt x="44385" y="0"/>
                </a:moveTo>
                <a:lnTo>
                  <a:pt x="44385" y="0"/>
                </a:lnTo>
                <a:lnTo>
                  <a:pt x="44385" y="3506414"/>
                </a:lnTo>
                <a:lnTo>
                  <a:pt x="44385" y="3506414"/>
                </a:lnTo>
                <a:cubicBezTo>
                  <a:pt x="19872" y="3506414"/>
                  <a:pt x="0" y="3486542"/>
                  <a:pt x="0" y="3462029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765641" y="6779980"/>
            <a:ext cx="166444" cy="221925"/>
          </a:xfrm>
          <a:custGeom>
            <a:avLst/>
            <a:gdLst/>
            <a:ahLst/>
            <a:cxnLst/>
            <a:rect l="l" t="t" r="r" b="b"/>
            <a:pathLst>
              <a:path w="166444" h="221925">
                <a:moveTo>
                  <a:pt x="0" y="27741"/>
                </a:moveTo>
                <a:cubicBezTo>
                  <a:pt x="0" y="12440"/>
                  <a:pt x="12440" y="0"/>
                  <a:pt x="27741" y="0"/>
                </a:cubicBezTo>
                <a:lnTo>
                  <a:pt x="92541" y="0"/>
                </a:lnTo>
                <a:cubicBezTo>
                  <a:pt x="99910" y="0"/>
                  <a:pt x="106975" y="2904"/>
                  <a:pt x="112176" y="8105"/>
                </a:cubicBezTo>
                <a:lnTo>
                  <a:pt x="158338" y="54311"/>
                </a:lnTo>
                <a:cubicBezTo>
                  <a:pt x="163540" y="59512"/>
                  <a:pt x="166444" y="66577"/>
                  <a:pt x="166444" y="73946"/>
                </a:cubicBezTo>
                <a:lnTo>
                  <a:pt x="166444" y="194184"/>
                </a:lnTo>
                <a:cubicBezTo>
                  <a:pt x="166444" y="209485"/>
                  <a:pt x="154004" y="221925"/>
                  <a:pt x="138703" y="221925"/>
                </a:cubicBezTo>
                <a:lnTo>
                  <a:pt x="27741" y="221925"/>
                </a:lnTo>
                <a:cubicBezTo>
                  <a:pt x="12440" y="221925"/>
                  <a:pt x="0" y="209485"/>
                  <a:pt x="0" y="194184"/>
                </a:cubicBezTo>
                <a:lnTo>
                  <a:pt x="0" y="27741"/>
                </a:lnTo>
                <a:close/>
                <a:moveTo>
                  <a:pt x="90157" y="25357"/>
                </a:moveTo>
                <a:lnTo>
                  <a:pt x="90157" y="65884"/>
                </a:lnTo>
                <a:cubicBezTo>
                  <a:pt x="90157" y="71649"/>
                  <a:pt x="94795" y="76287"/>
                  <a:pt x="100560" y="76287"/>
                </a:cubicBezTo>
                <a:lnTo>
                  <a:pt x="141087" y="76287"/>
                </a:lnTo>
                <a:lnTo>
                  <a:pt x="90157" y="25357"/>
                </a:lnTo>
                <a:close/>
                <a:moveTo>
                  <a:pt x="66838" y="128127"/>
                </a:moveTo>
                <a:cubicBezTo>
                  <a:pt x="70565" y="123749"/>
                  <a:pt x="70088" y="117204"/>
                  <a:pt x="65711" y="113476"/>
                </a:cubicBezTo>
                <a:cubicBezTo>
                  <a:pt x="61333" y="109749"/>
                  <a:pt x="54788" y="110226"/>
                  <a:pt x="51060" y="114603"/>
                </a:cubicBezTo>
                <a:lnTo>
                  <a:pt x="30255" y="138876"/>
                </a:lnTo>
                <a:cubicBezTo>
                  <a:pt x="26917" y="142777"/>
                  <a:pt x="26917" y="148499"/>
                  <a:pt x="30255" y="152400"/>
                </a:cubicBezTo>
                <a:lnTo>
                  <a:pt x="51060" y="176673"/>
                </a:lnTo>
                <a:cubicBezTo>
                  <a:pt x="54788" y="181051"/>
                  <a:pt x="61376" y="181528"/>
                  <a:pt x="65711" y="177800"/>
                </a:cubicBezTo>
                <a:cubicBezTo>
                  <a:pt x="70045" y="174072"/>
                  <a:pt x="70565" y="167484"/>
                  <a:pt x="66838" y="163149"/>
                </a:cubicBezTo>
                <a:lnTo>
                  <a:pt x="51840" y="145638"/>
                </a:lnTo>
                <a:lnTo>
                  <a:pt x="66838" y="128127"/>
                </a:lnTo>
                <a:close/>
                <a:moveTo>
                  <a:pt x="115384" y="114603"/>
                </a:moveTo>
                <a:cubicBezTo>
                  <a:pt x="111656" y="110226"/>
                  <a:pt x="105068" y="109749"/>
                  <a:pt x="100733" y="113476"/>
                </a:cubicBezTo>
                <a:cubicBezTo>
                  <a:pt x="96399" y="117204"/>
                  <a:pt x="95878" y="123792"/>
                  <a:pt x="99606" y="128127"/>
                </a:cubicBezTo>
                <a:lnTo>
                  <a:pt x="114603" y="145638"/>
                </a:lnTo>
                <a:lnTo>
                  <a:pt x="99606" y="163149"/>
                </a:lnTo>
                <a:cubicBezTo>
                  <a:pt x="95878" y="167527"/>
                  <a:pt x="96355" y="174072"/>
                  <a:pt x="100733" y="177800"/>
                </a:cubicBezTo>
                <a:cubicBezTo>
                  <a:pt x="105111" y="181528"/>
                  <a:pt x="111656" y="181051"/>
                  <a:pt x="115384" y="176673"/>
                </a:cubicBezTo>
                <a:lnTo>
                  <a:pt x="136189" y="152400"/>
                </a:lnTo>
                <a:cubicBezTo>
                  <a:pt x="139527" y="148499"/>
                  <a:pt x="139527" y="142777"/>
                  <a:pt x="136189" y="138876"/>
                </a:cubicBezTo>
                <a:lnTo>
                  <a:pt x="115384" y="114603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87566" y="6735595"/>
            <a:ext cx="9409616" cy="3106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4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一键启动脚本 (start.sh)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10160" y="7223829"/>
            <a:ext cx="9576060" cy="2574329"/>
          </a:xfrm>
          <a:custGeom>
            <a:avLst/>
            <a:gdLst/>
            <a:ahLst/>
            <a:cxnLst/>
            <a:rect l="l" t="t" r="r" b="b"/>
            <a:pathLst>
              <a:path w="9576060" h="2574329">
                <a:moveTo>
                  <a:pt x="88763" y="0"/>
                </a:moveTo>
                <a:lnTo>
                  <a:pt x="9487297" y="0"/>
                </a:lnTo>
                <a:cubicBezTo>
                  <a:pt x="9536320" y="0"/>
                  <a:pt x="9576060" y="39740"/>
                  <a:pt x="9576060" y="88763"/>
                </a:cubicBezTo>
                <a:lnTo>
                  <a:pt x="9576060" y="2485566"/>
                </a:lnTo>
                <a:cubicBezTo>
                  <a:pt x="9576060" y="2534589"/>
                  <a:pt x="9536320" y="2574329"/>
                  <a:pt x="9487297" y="2574329"/>
                </a:cubicBezTo>
                <a:lnTo>
                  <a:pt x="88763" y="2574329"/>
                </a:lnTo>
                <a:cubicBezTo>
                  <a:pt x="39740" y="2574329"/>
                  <a:pt x="0" y="2534589"/>
                  <a:pt x="0" y="2485566"/>
                </a:cubicBezTo>
                <a:lnTo>
                  <a:pt x="0" y="88763"/>
                </a:lnTo>
                <a:cubicBezTo>
                  <a:pt x="0" y="39740"/>
                  <a:pt x="39740" y="0"/>
                  <a:pt x="88763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887700" y="740136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#!/bin/bash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87700" y="762329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"启动个人收支管理系统..."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87700" y="784521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"启动后端服务..."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87700" y="806714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backend &amp;&amp; npm start &amp;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87700" y="828906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sleep 5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87700" y="851099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"启动前端服务..."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87700" y="873291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../frontend &amp;&amp; npm run dev &amp;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87700" y="895484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"系统启动完成！"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87700" y="9176769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"前端: http://localhost:5173"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87700" y="9398694"/>
            <a:ext cx="9298654" cy="22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"后端: http://localhost:3000"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799508" y="1775399"/>
            <a:ext cx="5015503" cy="7046116"/>
          </a:xfrm>
          <a:custGeom>
            <a:avLst/>
            <a:gdLst/>
            <a:ahLst/>
            <a:cxnLst/>
            <a:rect l="l" t="t" r="r" b="b"/>
            <a:pathLst>
              <a:path w="5015503" h="7046116">
                <a:moveTo>
                  <a:pt x="44385" y="0"/>
                </a:moveTo>
                <a:lnTo>
                  <a:pt x="4926729" y="0"/>
                </a:lnTo>
                <a:cubicBezTo>
                  <a:pt x="4975757" y="0"/>
                  <a:pt x="5015503" y="39746"/>
                  <a:pt x="5015503" y="88774"/>
                </a:cubicBezTo>
                <a:lnTo>
                  <a:pt x="5015503" y="6957342"/>
                </a:lnTo>
                <a:cubicBezTo>
                  <a:pt x="5015503" y="7006370"/>
                  <a:pt x="4975757" y="7046116"/>
                  <a:pt x="4926729" y="7046116"/>
                </a:cubicBezTo>
                <a:lnTo>
                  <a:pt x="44385" y="7046116"/>
                </a:lnTo>
                <a:cubicBezTo>
                  <a:pt x="19872" y="7046116"/>
                  <a:pt x="0" y="7026244"/>
                  <a:pt x="0" y="7001731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0799508" y="1775399"/>
            <a:ext cx="44385" cy="7046116"/>
          </a:xfrm>
          <a:custGeom>
            <a:avLst/>
            <a:gdLst/>
            <a:ahLst/>
            <a:cxnLst/>
            <a:rect l="l" t="t" r="r" b="b"/>
            <a:pathLst>
              <a:path w="44385" h="7046116">
                <a:moveTo>
                  <a:pt x="44385" y="0"/>
                </a:moveTo>
                <a:lnTo>
                  <a:pt x="44385" y="0"/>
                </a:lnTo>
                <a:lnTo>
                  <a:pt x="44385" y="7046116"/>
                </a:lnTo>
                <a:lnTo>
                  <a:pt x="44385" y="7046116"/>
                </a:lnTo>
                <a:cubicBezTo>
                  <a:pt x="19872" y="7046116"/>
                  <a:pt x="0" y="7026244"/>
                  <a:pt x="0" y="7001731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1071366" y="2041709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84566" y="4118"/>
                </a:moveTo>
                <a:cubicBezTo>
                  <a:pt x="85866" y="-2297"/>
                  <a:pt x="91544" y="-6935"/>
                  <a:pt x="98132" y="-6935"/>
                </a:cubicBezTo>
                <a:lnTo>
                  <a:pt x="124053" y="-6935"/>
                </a:lnTo>
                <a:cubicBezTo>
                  <a:pt x="130641" y="-6935"/>
                  <a:pt x="136319" y="-2297"/>
                  <a:pt x="137619" y="4118"/>
                </a:cubicBezTo>
                <a:lnTo>
                  <a:pt x="143904" y="34459"/>
                </a:lnTo>
                <a:cubicBezTo>
                  <a:pt x="150016" y="37060"/>
                  <a:pt x="155738" y="40397"/>
                  <a:pt x="160939" y="44342"/>
                </a:cubicBezTo>
                <a:lnTo>
                  <a:pt x="190327" y="34589"/>
                </a:lnTo>
                <a:cubicBezTo>
                  <a:pt x="196568" y="32509"/>
                  <a:pt x="203417" y="35109"/>
                  <a:pt x="206711" y="40831"/>
                </a:cubicBezTo>
                <a:lnTo>
                  <a:pt x="219671" y="63283"/>
                </a:lnTo>
                <a:cubicBezTo>
                  <a:pt x="222965" y="69005"/>
                  <a:pt x="221795" y="76200"/>
                  <a:pt x="216854" y="80578"/>
                </a:cubicBezTo>
                <a:lnTo>
                  <a:pt x="193751" y="101123"/>
                </a:lnTo>
                <a:cubicBezTo>
                  <a:pt x="194141" y="104331"/>
                  <a:pt x="194314" y="107625"/>
                  <a:pt x="194314" y="110962"/>
                </a:cubicBezTo>
                <a:cubicBezTo>
                  <a:pt x="194314" y="114300"/>
                  <a:pt x="194098" y="117594"/>
                  <a:pt x="193751" y="120802"/>
                </a:cubicBezTo>
                <a:lnTo>
                  <a:pt x="216897" y="141390"/>
                </a:lnTo>
                <a:cubicBezTo>
                  <a:pt x="221838" y="145768"/>
                  <a:pt x="222965" y="153007"/>
                  <a:pt x="219714" y="158685"/>
                </a:cubicBezTo>
                <a:lnTo>
                  <a:pt x="206754" y="181138"/>
                </a:lnTo>
                <a:cubicBezTo>
                  <a:pt x="203460" y="186816"/>
                  <a:pt x="196612" y="189460"/>
                  <a:pt x="190370" y="187379"/>
                </a:cubicBezTo>
                <a:lnTo>
                  <a:pt x="160982" y="177627"/>
                </a:lnTo>
                <a:cubicBezTo>
                  <a:pt x="155738" y="181571"/>
                  <a:pt x="150016" y="184865"/>
                  <a:pt x="143948" y="187509"/>
                </a:cubicBezTo>
                <a:lnTo>
                  <a:pt x="137706" y="217807"/>
                </a:lnTo>
                <a:cubicBezTo>
                  <a:pt x="136362" y="224266"/>
                  <a:pt x="130684" y="228860"/>
                  <a:pt x="124139" y="228860"/>
                </a:cubicBezTo>
                <a:lnTo>
                  <a:pt x="98219" y="228860"/>
                </a:lnTo>
                <a:cubicBezTo>
                  <a:pt x="91631" y="228860"/>
                  <a:pt x="85953" y="224222"/>
                  <a:pt x="84652" y="217807"/>
                </a:cubicBezTo>
                <a:lnTo>
                  <a:pt x="78411" y="187509"/>
                </a:lnTo>
                <a:cubicBezTo>
                  <a:pt x="72299" y="184909"/>
                  <a:pt x="66621" y="181571"/>
                  <a:pt x="61376" y="177627"/>
                </a:cubicBezTo>
                <a:lnTo>
                  <a:pt x="31858" y="187379"/>
                </a:lnTo>
                <a:cubicBezTo>
                  <a:pt x="25617" y="189460"/>
                  <a:pt x="18768" y="186859"/>
                  <a:pt x="15474" y="181138"/>
                </a:cubicBezTo>
                <a:lnTo>
                  <a:pt x="2514" y="158685"/>
                </a:lnTo>
                <a:cubicBezTo>
                  <a:pt x="-780" y="152963"/>
                  <a:pt x="390" y="145768"/>
                  <a:pt x="5331" y="141390"/>
                </a:cubicBezTo>
                <a:lnTo>
                  <a:pt x="28477" y="120802"/>
                </a:lnTo>
                <a:cubicBezTo>
                  <a:pt x="28087" y="117594"/>
                  <a:pt x="27914" y="114300"/>
                  <a:pt x="27914" y="110962"/>
                </a:cubicBezTo>
                <a:cubicBezTo>
                  <a:pt x="27914" y="107625"/>
                  <a:pt x="28131" y="104331"/>
                  <a:pt x="28477" y="101123"/>
                </a:cubicBezTo>
                <a:lnTo>
                  <a:pt x="5331" y="80534"/>
                </a:lnTo>
                <a:cubicBezTo>
                  <a:pt x="390" y="76157"/>
                  <a:pt x="-737" y="68918"/>
                  <a:pt x="2514" y="63240"/>
                </a:cubicBezTo>
                <a:lnTo>
                  <a:pt x="15474" y="40787"/>
                </a:lnTo>
                <a:cubicBezTo>
                  <a:pt x="18768" y="35066"/>
                  <a:pt x="25617" y="32465"/>
                  <a:pt x="31858" y="34546"/>
                </a:cubicBezTo>
                <a:lnTo>
                  <a:pt x="61246" y="44298"/>
                </a:lnTo>
                <a:cubicBezTo>
                  <a:pt x="66491" y="40354"/>
                  <a:pt x="72212" y="37060"/>
                  <a:pt x="78281" y="34416"/>
                </a:cubicBezTo>
                <a:lnTo>
                  <a:pt x="84566" y="4118"/>
                </a:lnTo>
                <a:close/>
                <a:moveTo>
                  <a:pt x="111092" y="145638"/>
                </a:moveTo>
                <a:cubicBezTo>
                  <a:pt x="123481" y="145592"/>
                  <a:pt x="134904" y="138940"/>
                  <a:pt x="141058" y="128188"/>
                </a:cubicBezTo>
                <a:cubicBezTo>
                  <a:pt x="147212" y="117436"/>
                  <a:pt x="147162" y="104217"/>
                  <a:pt x="140928" y="93512"/>
                </a:cubicBezTo>
                <a:cubicBezTo>
                  <a:pt x="134693" y="82806"/>
                  <a:pt x="123221" y="76240"/>
                  <a:pt x="110832" y="76287"/>
                </a:cubicBezTo>
                <a:cubicBezTo>
                  <a:pt x="98444" y="76333"/>
                  <a:pt x="87021" y="82985"/>
                  <a:pt x="80867" y="93737"/>
                </a:cubicBezTo>
                <a:cubicBezTo>
                  <a:pt x="74713" y="104489"/>
                  <a:pt x="74763" y="117707"/>
                  <a:pt x="80997" y="128413"/>
                </a:cubicBezTo>
                <a:cubicBezTo>
                  <a:pt x="87232" y="139118"/>
                  <a:pt x="98704" y="145685"/>
                  <a:pt x="111092" y="1456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11321031" y="1997324"/>
            <a:ext cx="4383017" cy="3106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4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开发环境配置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1043625" y="2485559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7"/>
          <p:cNvSpPr/>
          <p:nvPr/>
        </p:nvSpPr>
        <p:spPr>
          <a:xfrm>
            <a:off x="11176780" y="2618714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 Code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176780" y="2929409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推荐编辑器，安装Vue、JavaScript、ESLint等插件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1043625" y="3462029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176780" y="3595184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Chrome DevTools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176780" y="3905878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前端调试工具，Network、Console、Vue DevTools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1043625" y="4438498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Text 53"/>
          <p:cNvSpPr/>
          <p:nvPr/>
        </p:nvSpPr>
        <p:spPr>
          <a:xfrm>
            <a:off x="11176780" y="4571653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Postman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176780" y="4882348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API接口测试工具，验证后端接口正确性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1043625" y="5414968"/>
            <a:ext cx="4549461" cy="843315"/>
          </a:xfrm>
          <a:custGeom>
            <a:avLst/>
            <a:gdLst/>
            <a:ahLst/>
            <a:cxnLst/>
            <a:rect l="l" t="t" r="r" b="b"/>
            <a:pathLst>
              <a:path w="4549461" h="843315">
                <a:moveTo>
                  <a:pt x="88767" y="0"/>
                </a:moveTo>
                <a:lnTo>
                  <a:pt x="4460693" y="0"/>
                </a:lnTo>
                <a:cubicBezTo>
                  <a:pt x="4509685" y="0"/>
                  <a:pt x="4549461" y="39775"/>
                  <a:pt x="4549461" y="88767"/>
                </a:cubicBezTo>
                <a:lnTo>
                  <a:pt x="4549461" y="754547"/>
                </a:lnTo>
                <a:cubicBezTo>
                  <a:pt x="4549461" y="803539"/>
                  <a:pt x="4509685" y="843315"/>
                  <a:pt x="4460693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6"/>
          <p:cNvSpPr/>
          <p:nvPr/>
        </p:nvSpPr>
        <p:spPr>
          <a:xfrm>
            <a:off x="11176780" y="5548123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1176780" y="5858818"/>
            <a:ext cx="4371921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代码版本管理，分支策略，协作开发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0799508" y="8999229"/>
            <a:ext cx="5015503" cy="1020855"/>
          </a:xfrm>
          <a:custGeom>
            <a:avLst/>
            <a:gdLst/>
            <a:ahLst/>
            <a:cxnLst/>
            <a:rect l="l" t="t" r="r" b="b"/>
            <a:pathLst>
              <a:path w="5015503" h="1020855">
                <a:moveTo>
                  <a:pt x="44385" y="0"/>
                </a:moveTo>
                <a:lnTo>
                  <a:pt x="4926730" y="0"/>
                </a:lnTo>
                <a:cubicBezTo>
                  <a:pt x="4975758" y="0"/>
                  <a:pt x="5015503" y="39745"/>
                  <a:pt x="5015503" y="88774"/>
                </a:cubicBezTo>
                <a:lnTo>
                  <a:pt x="5015503" y="932081"/>
                </a:lnTo>
                <a:cubicBezTo>
                  <a:pt x="5015503" y="981109"/>
                  <a:pt x="4975758" y="1020855"/>
                  <a:pt x="4926730" y="1020855"/>
                </a:cubicBezTo>
                <a:lnTo>
                  <a:pt x="44385" y="1020855"/>
                </a:lnTo>
                <a:cubicBezTo>
                  <a:pt x="19872" y="1020855"/>
                  <a:pt x="0" y="1000983"/>
                  <a:pt x="0" y="976470"/>
                </a:cubicBezTo>
                <a:lnTo>
                  <a:pt x="0" y="44385"/>
                </a:lnTo>
                <a:cubicBezTo>
                  <a:pt x="0" y="19872"/>
                  <a:pt x="19872" y="0"/>
                  <a:pt x="4438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10799508" y="8999229"/>
            <a:ext cx="44385" cy="1020855"/>
          </a:xfrm>
          <a:custGeom>
            <a:avLst/>
            <a:gdLst/>
            <a:ahLst/>
            <a:cxnLst/>
            <a:rect l="l" t="t" r="r" b="b"/>
            <a:pathLst>
              <a:path w="44385" h="1020855">
                <a:moveTo>
                  <a:pt x="44385" y="0"/>
                </a:moveTo>
                <a:lnTo>
                  <a:pt x="44385" y="0"/>
                </a:lnTo>
                <a:lnTo>
                  <a:pt x="44385" y="1020855"/>
                </a:lnTo>
                <a:lnTo>
                  <a:pt x="44385" y="1020855"/>
                </a:lnTo>
                <a:cubicBezTo>
                  <a:pt x="19872" y="1020855"/>
                  <a:pt x="0" y="1000983"/>
                  <a:pt x="0" y="976470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Shape 60"/>
          <p:cNvSpPr/>
          <p:nvPr/>
        </p:nvSpPr>
        <p:spPr>
          <a:xfrm>
            <a:off x="11071366" y="9398694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110962" y="221925"/>
                </a:moveTo>
                <a:cubicBezTo>
                  <a:pt x="172204" y="221925"/>
                  <a:pt x="221925" y="172204"/>
                  <a:pt x="221925" y="110962"/>
                </a:cubicBezTo>
                <a:cubicBezTo>
                  <a:pt x="221925" y="49721"/>
                  <a:pt x="172204" y="0"/>
                  <a:pt x="110962" y="0"/>
                </a:cubicBezTo>
                <a:cubicBezTo>
                  <a:pt x="49721" y="0"/>
                  <a:pt x="0" y="49721"/>
                  <a:pt x="0" y="110962"/>
                </a:cubicBezTo>
                <a:cubicBezTo>
                  <a:pt x="0" y="172204"/>
                  <a:pt x="49721" y="221925"/>
                  <a:pt x="110962" y="221925"/>
                </a:cubicBezTo>
                <a:close/>
                <a:moveTo>
                  <a:pt x="110962" y="58949"/>
                </a:moveTo>
                <a:cubicBezTo>
                  <a:pt x="116727" y="58949"/>
                  <a:pt x="121365" y="63587"/>
                  <a:pt x="121365" y="69352"/>
                </a:cubicBezTo>
                <a:lnTo>
                  <a:pt x="121365" y="117898"/>
                </a:lnTo>
                <a:cubicBezTo>
                  <a:pt x="121365" y="123662"/>
                  <a:pt x="116727" y="128300"/>
                  <a:pt x="110962" y="128300"/>
                </a:cubicBezTo>
                <a:cubicBezTo>
                  <a:pt x="105198" y="128300"/>
                  <a:pt x="100560" y="123662"/>
                  <a:pt x="100560" y="117898"/>
                </a:cubicBezTo>
                <a:lnTo>
                  <a:pt x="100560" y="69352"/>
                </a:lnTo>
                <a:cubicBezTo>
                  <a:pt x="100560" y="63587"/>
                  <a:pt x="105198" y="58949"/>
                  <a:pt x="110962" y="58949"/>
                </a:cubicBezTo>
                <a:close/>
                <a:moveTo>
                  <a:pt x="99389" y="152573"/>
                </a:moveTo>
                <a:cubicBezTo>
                  <a:pt x="99126" y="148278"/>
                  <a:pt x="101268" y="144191"/>
                  <a:pt x="104951" y="141963"/>
                </a:cubicBezTo>
                <a:cubicBezTo>
                  <a:pt x="108634" y="139736"/>
                  <a:pt x="113248" y="139736"/>
                  <a:pt x="116931" y="141963"/>
                </a:cubicBezTo>
                <a:cubicBezTo>
                  <a:pt x="120613" y="144191"/>
                  <a:pt x="122755" y="148278"/>
                  <a:pt x="122492" y="152573"/>
                </a:cubicBezTo>
                <a:cubicBezTo>
                  <a:pt x="122755" y="156869"/>
                  <a:pt x="120613" y="160956"/>
                  <a:pt x="116931" y="163184"/>
                </a:cubicBezTo>
                <a:cubicBezTo>
                  <a:pt x="113248" y="165411"/>
                  <a:pt x="108634" y="165411"/>
                  <a:pt x="104951" y="163184"/>
                </a:cubicBezTo>
                <a:cubicBezTo>
                  <a:pt x="101268" y="160956"/>
                  <a:pt x="99126" y="156869"/>
                  <a:pt x="99389" y="15257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11454186" y="9221154"/>
            <a:ext cx="3916975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注意事项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1454186" y="9531848"/>
            <a:ext cx="3916975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确保端口3000、5173未被占用，Node.js版本16+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bairesdev.mo.cloudinary.net/d3e0a8ac3132a9093f83397b308f74562e625d4b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</a:t>
            </a:r>
            <a:r>
              <a:rPr lang="en-US" altLang="zh-CN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团队成员分工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五位成员的详细工作量与技术贡献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7802" y="609752"/>
            <a:ext cx="390242" cy="48780"/>
          </a:xfrm>
          <a:custGeom>
            <a:avLst/>
            <a:gdLst/>
            <a:ahLst/>
            <a:cxnLst/>
            <a:rect l="l" t="t" r="r" b="b"/>
            <a:pathLst>
              <a:path w="390242" h="48780">
                <a:moveTo>
                  <a:pt x="0" y="0"/>
                </a:moveTo>
                <a:lnTo>
                  <a:pt x="390242" y="0"/>
                </a:lnTo>
                <a:lnTo>
                  <a:pt x="390242" y="48780"/>
                </a:lnTo>
                <a:lnTo>
                  <a:pt x="0" y="4878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24384" y="487802"/>
            <a:ext cx="190242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kern="0" spc="7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87802" y="878044"/>
            <a:ext cx="15499907" cy="48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57" b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陈嘉裕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87802" y="1414626"/>
            <a:ext cx="1537795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学号：2300303232 | 后端登录注册功能、项目统筹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2192" y="1951208"/>
            <a:ext cx="9999940" cy="2195109"/>
          </a:xfrm>
          <a:custGeom>
            <a:avLst/>
            <a:gdLst/>
            <a:ahLst/>
            <a:cxnLst/>
            <a:rect l="l" t="t" r="r" b="b"/>
            <a:pathLst>
              <a:path w="9999940" h="2195109">
                <a:moveTo>
                  <a:pt x="48780" y="0"/>
                </a:moveTo>
                <a:lnTo>
                  <a:pt x="9902389" y="0"/>
                </a:lnTo>
                <a:cubicBezTo>
                  <a:pt x="9956265" y="0"/>
                  <a:pt x="9999940" y="43675"/>
                  <a:pt x="9999940" y="97551"/>
                </a:cubicBezTo>
                <a:lnTo>
                  <a:pt x="9999940" y="2097558"/>
                </a:lnTo>
                <a:cubicBezTo>
                  <a:pt x="9999940" y="2151434"/>
                  <a:pt x="9956265" y="2195109"/>
                  <a:pt x="9902389" y="2195109"/>
                </a:cubicBezTo>
                <a:lnTo>
                  <a:pt x="48780" y="2195109"/>
                </a:lnTo>
                <a:cubicBezTo>
                  <a:pt x="21840" y="2195109"/>
                  <a:pt x="0" y="2173269"/>
                  <a:pt x="0" y="2146329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12192" y="1951208"/>
            <a:ext cx="48780" cy="2195109"/>
          </a:xfrm>
          <a:custGeom>
            <a:avLst/>
            <a:gdLst/>
            <a:ahLst/>
            <a:cxnLst/>
            <a:rect l="l" t="t" r="r" b="b"/>
            <a:pathLst>
              <a:path w="48780" h="2195109">
                <a:moveTo>
                  <a:pt x="48780" y="0"/>
                </a:moveTo>
                <a:lnTo>
                  <a:pt x="48780" y="0"/>
                </a:lnTo>
                <a:lnTo>
                  <a:pt x="48780" y="2195109"/>
                </a:lnTo>
                <a:lnTo>
                  <a:pt x="48780" y="2195109"/>
                </a:lnTo>
                <a:cubicBezTo>
                  <a:pt x="21840" y="2195109"/>
                  <a:pt x="0" y="2173269"/>
                  <a:pt x="0" y="2146329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10971" y="2243889"/>
            <a:ext cx="243901" cy="243901"/>
          </a:xfrm>
          <a:custGeom>
            <a:avLst/>
            <a:gdLst/>
            <a:ahLst/>
            <a:cxnLst/>
            <a:rect l="l" t="t" r="r" b="b"/>
            <a:pathLst>
              <a:path w="243901" h="243901">
                <a:moveTo>
                  <a:pt x="63738" y="17292"/>
                </a:moveTo>
                <a:cubicBezTo>
                  <a:pt x="68931" y="20913"/>
                  <a:pt x="70169" y="28058"/>
                  <a:pt x="66549" y="33203"/>
                </a:cubicBezTo>
                <a:lnTo>
                  <a:pt x="39872" y="71312"/>
                </a:lnTo>
                <a:cubicBezTo>
                  <a:pt x="37919" y="74075"/>
                  <a:pt x="34870" y="75838"/>
                  <a:pt x="31488" y="76124"/>
                </a:cubicBezTo>
                <a:cubicBezTo>
                  <a:pt x="28106" y="76410"/>
                  <a:pt x="24771" y="75266"/>
                  <a:pt x="22389" y="72884"/>
                </a:cubicBezTo>
                <a:lnTo>
                  <a:pt x="3335" y="53830"/>
                </a:lnTo>
                <a:cubicBezTo>
                  <a:pt x="-1096" y="49352"/>
                  <a:pt x="-1096" y="42111"/>
                  <a:pt x="3335" y="37633"/>
                </a:cubicBezTo>
                <a:cubicBezTo>
                  <a:pt x="7765" y="33155"/>
                  <a:pt x="15053" y="33203"/>
                  <a:pt x="19531" y="37633"/>
                </a:cubicBezTo>
                <a:lnTo>
                  <a:pt x="28963" y="47065"/>
                </a:lnTo>
                <a:lnTo>
                  <a:pt x="47827" y="20103"/>
                </a:lnTo>
                <a:cubicBezTo>
                  <a:pt x="51448" y="14910"/>
                  <a:pt x="58593" y="13672"/>
                  <a:pt x="63738" y="17292"/>
                </a:cubicBezTo>
                <a:close/>
                <a:moveTo>
                  <a:pt x="63738" y="93511"/>
                </a:moveTo>
                <a:cubicBezTo>
                  <a:pt x="68931" y="97132"/>
                  <a:pt x="70169" y="104277"/>
                  <a:pt x="66549" y="109422"/>
                </a:cubicBezTo>
                <a:lnTo>
                  <a:pt x="39872" y="147532"/>
                </a:lnTo>
                <a:cubicBezTo>
                  <a:pt x="37919" y="150294"/>
                  <a:pt x="34870" y="152057"/>
                  <a:pt x="31488" y="152343"/>
                </a:cubicBezTo>
                <a:cubicBezTo>
                  <a:pt x="28106" y="152629"/>
                  <a:pt x="24771" y="151485"/>
                  <a:pt x="22389" y="149104"/>
                </a:cubicBezTo>
                <a:lnTo>
                  <a:pt x="3335" y="130049"/>
                </a:lnTo>
                <a:cubicBezTo>
                  <a:pt x="-1143" y="125571"/>
                  <a:pt x="-1143" y="118330"/>
                  <a:pt x="3335" y="113900"/>
                </a:cubicBezTo>
                <a:cubicBezTo>
                  <a:pt x="7812" y="109470"/>
                  <a:pt x="15053" y="109422"/>
                  <a:pt x="19483" y="113900"/>
                </a:cubicBezTo>
                <a:lnTo>
                  <a:pt x="28916" y="123332"/>
                </a:lnTo>
                <a:lnTo>
                  <a:pt x="47780" y="96369"/>
                </a:lnTo>
                <a:cubicBezTo>
                  <a:pt x="51400" y="91177"/>
                  <a:pt x="58546" y="89938"/>
                  <a:pt x="63691" y="93559"/>
                </a:cubicBezTo>
                <a:close/>
                <a:moveTo>
                  <a:pt x="106707" y="45731"/>
                </a:moveTo>
                <a:cubicBezTo>
                  <a:pt x="106707" y="37300"/>
                  <a:pt x="113519" y="30488"/>
                  <a:pt x="121950" y="30488"/>
                </a:cubicBezTo>
                <a:lnTo>
                  <a:pt x="228657" y="30488"/>
                </a:lnTo>
                <a:cubicBezTo>
                  <a:pt x="237089" y="30488"/>
                  <a:pt x="243901" y="37300"/>
                  <a:pt x="243901" y="45731"/>
                </a:cubicBezTo>
                <a:cubicBezTo>
                  <a:pt x="243901" y="54163"/>
                  <a:pt x="237089" y="60975"/>
                  <a:pt x="228657" y="60975"/>
                </a:cubicBezTo>
                <a:lnTo>
                  <a:pt x="121950" y="60975"/>
                </a:lnTo>
                <a:cubicBezTo>
                  <a:pt x="113519" y="60975"/>
                  <a:pt x="106707" y="54163"/>
                  <a:pt x="106707" y="45731"/>
                </a:cubicBezTo>
                <a:close/>
                <a:moveTo>
                  <a:pt x="106707" y="121950"/>
                </a:moveTo>
                <a:cubicBezTo>
                  <a:pt x="106707" y="113519"/>
                  <a:pt x="113519" y="106707"/>
                  <a:pt x="121950" y="106707"/>
                </a:cubicBezTo>
                <a:lnTo>
                  <a:pt x="228657" y="106707"/>
                </a:lnTo>
                <a:cubicBezTo>
                  <a:pt x="237089" y="106707"/>
                  <a:pt x="243901" y="113519"/>
                  <a:pt x="243901" y="121950"/>
                </a:cubicBezTo>
                <a:cubicBezTo>
                  <a:pt x="243901" y="130382"/>
                  <a:pt x="237089" y="137194"/>
                  <a:pt x="228657" y="137194"/>
                </a:cubicBezTo>
                <a:lnTo>
                  <a:pt x="121950" y="137194"/>
                </a:lnTo>
                <a:cubicBezTo>
                  <a:pt x="113519" y="137194"/>
                  <a:pt x="106707" y="130382"/>
                  <a:pt x="106707" y="121950"/>
                </a:cubicBezTo>
                <a:close/>
                <a:moveTo>
                  <a:pt x="76219" y="198170"/>
                </a:moveTo>
                <a:cubicBezTo>
                  <a:pt x="76219" y="189738"/>
                  <a:pt x="83031" y="182926"/>
                  <a:pt x="91463" y="182926"/>
                </a:cubicBezTo>
                <a:lnTo>
                  <a:pt x="228657" y="182926"/>
                </a:lnTo>
                <a:cubicBezTo>
                  <a:pt x="237089" y="182926"/>
                  <a:pt x="243901" y="189738"/>
                  <a:pt x="243901" y="198170"/>
                </a:cubicBezTo>
                <a:cubicBezTo>
                  <a:pt x="243901" y="206601"/>
                  <a:pt x="237089" y="213413"/>
                  <a:pt x="228657" y="213413"/>
                </a:cubicBezTo>
                <a:lnTo>
                  <a:pt x="91463" y="213413"/>
                </a:lnTo>
                <a:cubicBezTo>
                  <a:pt x="83031" y="213413"/>
                  <a:pt x="76219" y="206601"/>
                  <a:pt x="76219" y="198170"/>
                </a:cubicBezTo>
                <a:close/>
                <a:moveTo>
                  <a:pt x="30488" y="179115"/>
                </a:moveTo>
                <a:cubicBezTo>
                  <a:pt x="41004" y="179115"/>
                  <a:pt x="49542" y="187653"/>
                  <a:pt x="49542" y="198170"/>
                </a:cubicBezTo>
                <a:cubicBezTo>
                  <a:pt x="49542" y="208686"/>
                  <a:pt x="41004" y="217224"/>
                  <a:pt x="30488" y="217224"/>
                </a:cubicBezTo>
                <a:cubicBezTo>
                  <a:pt x="19971" y="217224"/>
                  <a:pt x="11433" y="208686"/>
                  <a:pt x="11433" y="198170"/>
                </a:cubicBezTo>
                <a:cubicBezTo>
                  <a:pt x="11433" y="187653"/>
                  <a:pt x="19971" y="179115"/>
                  <a:pt x="30488" y="17911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85359" y="2195109"/>
            <a:ext cx="9304822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04873" y="2780471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1170725" y="2731691"/>
            <a:ext cx="204876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后端登录注册功能实现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23251" y="2780471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5989103" y="2731691"/>
            <a:ext cx="2243889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项目进度统筹与任务分解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04873" y="3219493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1170725" y="3170713"/>
            <a:ext cx="146340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前后端联调协调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23251" y="3219493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5989103" y="3170713"/>
            <a:ext cx="1268285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项目计划撰写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04873" y="3658515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1170725" y="3609734"/>
            <a:ext cx="1463406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项目文档规范化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23251" y="3658515"/>
            <a:ext cx="195121" cy="195121"/>
          </a:xfrm>
          <a:custGeom>
            <a:avLst/>
            <a:gdLst/>
            <a:ahLst/>
            <a:cxnLst/>
            <a:rect l="l" t="t" r="r" b="b"/>
            <a:pathLst>
              <a:path w="195121" h="195121">
                <a:moveTo>
                  <a:pt x="97560" y="195121"/>
                </a:moveTo>
                <a:cubicBezTo>
                  <a:pt x="151405" y="195121"/>
                  <a:pt x="195121" y="151405"/>
                  <a:pt x="195121" y="97560"/>
                </a:cubicBezTo>
                <a:cubicBezTo>
                  <a:pt x="195121" y="43715"/>
                  <a:pt x="151405" y="0"/>
                  <a:pt x="97560" y="0"/>
                </a:cubicBezTo>
                <a:cubicBezTo>
                  <a:pt x="43715" y="0"/>
                  <a:pt x="0" y="43715"/>
                  <a:pt x="0" y="97560"/>
                </a:cubicBezTo>
                <a:cubicBezTo>
                  <a:pt x="0" y="151405"/>
                  <a:pt x="43715" y="195121"/>
                  <a:pt x="97560" y="195121"/>
                </a:cubicBezTo>
                <a:close/>
                <a:moveTo>
                  <a:pt x="129725" y="81059"/>
                </a:moveTo>
                <a:lnTo>
                  <a:pt x="99237" y="129839"/>
                </a:lnTo>
                <a:cubicBezTo>
                  <a:pt x="97637" y="132392"/>
                  <a:pt x="94893" y="133993"/>
                  <a:pt x="91882" y="134146"/>
                </a:cubicBezTo>
                <a:cubicBezTo>
                  <a:pt x="88871" y="134298"/>
                  <a:pt x="85975" y="132926"/>
                  <a:pt x="84184" y="130487"/>
                </a:cubicBezTo>
                <a:lnTo>
                  <a:pt x="65891" y="106097"/>
                </a:lnTo>
                <a:cubicBezTo>
                  <a:pt x="62843" y="102057"/>
                  <a:pt x="63681" y="96341"/>
                  <a:pt x="67721" y="93292"/>
                </a:cubicBezTo>
                <a:cubicBezTo>
                  <a:pt x="71760" y="90243"/>
                  <a:pt x="77477" y="91082"/>
                  <a:pt x="80525" y="95121"/>
                </a:cubicBezTo>
                <a:lnTo>
                  <a:pt x="90815" y="108841"/>
                </a:lnTo>
                <a:lnTo>
                  <a:pt x="114214" y="71379"/>
                </a:lnTo>
                <a:cubicBezTo>
                  <a:pt x="116882" y="67111"/>
                  <a:pt x="122522" y="65777"/>
                  <a:pt x="126829" y="68483"/>
                </a:cubicBezTo>
                <a:cubicBezTo>
                  <a:pt x="131135" y="71189"/>
                  <a:pt x="132431" y="76791"/>
                  <a:pt x="129725" y="8109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5989103" y="3609734"/>
            <a:ext cx="1524381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Git版本控制管理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12192" y="4341437"/>
            <a:ext cx="9999940" cy="4487778"/>
          </a:xfrm>
          <a:custGeom>
            <a:avLst/>
            <a:gdLst/>
            <a:ahLst/>
            <a:cxnLst/>
            <a:rect l="l" t="t" r="r" b="b"/>
            <a:pathLst>
              <a:path w="9999940" h="4487778">
                <a:moveTo>
                  <a:pt x="48780" y="0"/>
                </a:moveTo>
                <a:lnTo>
                  <a:pt x="9902376" y="0"/>
                </a:lnTo>
                <a:cubicBezTo>
                  <a:pt x="9956259" y="0"/>
                  <a:pt x="9999940" y="43681"/>
                  <a:pt x="9999940" y="97564"/>
                </a:cubicBezTo>
                <a:lnTo>
                  <a:pt x="9999940" y="4390214"/>
                </a:lnTo>
                <a:cubicBezTo>
                  <a:pt x="9999940" y="4444097"/>
                  <a:pt x="9956259" y="4487778"/>
                  <a:pt x="9902376" y="4487778"/>
                </a:cubicBezTo>
                <a:lnTo>
                  <a:pt x="48780" y="4487778"/>
                </a:lnTo>
                <a:cubicBezTo>
                  <a:pt x="21840" y="4487778"/>
                  <a:pt x="0" y="4465938"/>
                  <a:pt x="0" y="4438998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512192" y="4341437"/>
            <a:ext cx="48780" cy="4487778"/>
          </a:xfrm>
          <a:custGeom>
            <a:avLst/>
            <a:gdLst/>
            <a:ahLst/>
            <a:cxnLst/>
            <a:rect l="l" t="t" r="r" b="b"/>
            <a:pathLst>
              <a:path w="48780" h="4487778">
                <a:moveTo>
                  <a:pt x="48780" y="0"/>
                </a:moveTo>
                <a:lnTo>
                  <a:pt x="48780" y="0"/>
                </a:lnTo>
                <a:lnTo>
                  <a:pt x="48780" y="4487778"/>
                </a:lnTo>
                <a:lnTo>
                  <a:pt x="48780" y="4487778"/>
                </a:lnTo>
                <a:cubicBezTo>
                  <a:pt x="21840" y="4487778"/>
                  <a:pt x="0" y="4465938"/>
                  <a:pt x="0" y="4438998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795727" y="4634119"/>
            <a:ext cx="274389" cy="243901"/>
          </a:xfrm>
          <a:custGeom>
            <a:avLst/>
            <a:gdLst/>
            <a:ahLst/>
            <a:cxnLst/>
            <a:rect l="l" t="t" r="r" b="b"/>
            <a:pathLst>
              <a:path w="274389" h="243901">
                <a:moveTo>
                  <a:pt x="171874" y="572"/>
                </a:moveTo>
                <a:cubicBezTo>
                  <a:pt x="163776" y="-1763"/>
                  <a:pt x="155344" y="2953"/>
                  <a:pt x="153010" y="11052"/>
                </a:cubicBezTo>
                <a:lnTo>
                  <a:pt x="92035" y="224465"/>
                </a:lnTo>
                <a:cubicBezTo>
                  <a:pt x="89700" y="232563"/>
                  <a:pt x="94416" y="240995"/>
                  <a:pt x="102515" y="243329"/>
                </a:cubicBezTo>
                <a:cubicBezTo>
                  <a:pt x="110613" y="245664"/>
                  <a:pt x="119045" y="240947"/>
                  <a:pt x="121379" y="232849"/>
                </a:cubicBezTo>
                <a:lnTo>
                  <a:pt x="182354" y="19436"/>
                </a:lnTo>
                <a:cubicBezTo>
                  <a:pt x="184688" y="11338"/>
                  <a:pt x="179972" y="2906"/>
                  <a:pt x="171874" y="572"/>
                </a:cubicBezTo>
                <a:close/>
                <a:moveTo>
                  <a:pt x="202647" y="65405"/>
                </a:moveTo>
                <a:cubicBezTo>
                  <a:pt x="196693" y="71360"/>
                  <a:pt x="196693" y="81030"/>
                  <a:pt x="202647" y="86985"/>
                </a:cubicBezTo>
                <a:lnTo>
                  <a:pt x="237613" y="121950"/>
                </a:lnTo>
                <a:lnTo>
                  <a:pt x="202647" y="156916"/>
                </a:lnTo>
                <a:cubicBezTo>
                  <a:pt x="196693" y="162871"/>
                  <a:pt x="196693" y="172541"/>
                  <a:pt x="202647" y="178495"/>
                </a:cubicBezTo>
                <a:cubicBezTo>
                  <a:pt x="208602" y="184450"/>
                  <a:pt x="218272" y="184450"/>
                  <a:pt x="224227" y="178495"/>
                </a:cubicBezTo>
                <a:lnTo>
                  <a:pt x="269958" y="132764"/>
                </a:lnTo>
                <a:cubicBezTo>
                  <a:pt x="275913" y="126809"/>
                  <a:pt x="275913" y="117139"/>
                  <a:pt x="269958" y="111185"/>
                </a:cubicBezTo>
                <a:lnTo>
                  <a:pt x="224227" y="65453"/>
                </a:lnTo>
                <a:cubicBezTo>
                  <a:pt x="218272" y="59498"/>
                  <a:pt x="208602" y="59498"/>
                  <a:pt x="202647" y="65453"/>
                </a:cubicBezTo>
                <a:close/>
                <a:moveTo>
                  <a:pt x="71789" y="65405"/>
                </a:moveTo>
                <a:cubicBezTo>
                  <a:pt x="65834" y="59451"/>
                  <a:pt x="56164" y="59451"/>
                  <a:pt x="50209" y="65405"/>
                </a:cubicBezTo>
                <a:lnTo>
                  <a:pt x="4478" y="111137"/>
                </a:lnTo>
                <a:cubicBezTo>
                  <a:pt x="-1477" y="117092"/>
                  <a:pt x="-1477" y="126762"/>
                  <a:pt x="4478" y="132716"/>
                </a:cubicBezTo>
                <a:lnTo>
                  <a:pt x="50209" y="178448"/>
                </a:lnTo>
                <a:cubicBezTo>
                  <a:pt x="56164" y="184402"/>
                  <a:pt x="65834" y="184402"/>
                  <a:pt x="71789" y="178448"/>
                </a:cubicBezTo>
                <a:cubicBezTo>
                  <a:pt x="77743" y="172493"/>
                  <a:pt x="77743" y="162823"/>
                  <a:pt x="71789" y="156868"/>
                </a:cubicBezTo>
                <a:lnTo>
                  <a:pt x="36823" y="121950"/>
                </a:lnTo>
                <a:lnTo>
                  <a:pt x="71741" y="86985"/>
                </a:lnTo>
                <a:cubicBezTo>
                  <a:pt x="77696" y="81030"/>
                  <a:pt x="77696" y="71360"/>
                  <a:pt x="71741" y="65405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085359" y="4585338"/>
            <a:ext cx="9304822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80483" y="5121920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926824" y="5268261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26824" y="5609722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搭建后端API服务框架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598861" y="5121920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5745202" y="5268261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JWT令牌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745202" y="5609722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用户身份验证与权限控制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80483" y="6146305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926824" y="6292645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bcryptjs加密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26824" y="6634107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密码哈希加密存储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598861" y="6146305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5745202" y="6292645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745202" y="6634107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接口设计与规范制定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80483" y="7170689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926824" y="7317029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26824" y="7658491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分支管理与代码合并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598861" y="7170689"/>
            <a:ext cx="4670704" cy="878044"/>
          </a:xfrm>
          <a:custGeom>
            <a:avLst/>
            <a:gdLst/>
            <a:ahLst/>
            <a:cxnLst/>
            <a:rect l="l" t="t" r="r" b="b"/>
            <a:pathLst>
              <a:path w="4670704" h="878044">
                <a:moveTo>
                  <a:pt x="48784" y="0"/>
                </a:moveTo>
                <a:lnTo>
                  <a:pt x="4621920" y="0"/>
                </a:lnTo>
                <a:cubicBezTo>
                  <a:pt x="4648862" y="0"/>
                  <a:pt x="4670704" y="21841"/>
                  <a:pt x="4670704" y="48784"/>
                </a:cubicBezTo>
                <a:lnTo>
                  <a:pt x="4670704" y="829259"/>
                </a:lnTo>
                <a:cubicBezTo>
                  <a:pt x="4670704" y="856202"/>
                  <a:pt x="4648862" y="878044"/>
                  <a:pt x="4621920" y="878044"/>
                </a:cubicBezTo>
                <a:lnTo>
                  <a:pt x="48784" y="878044"/>
                </a:lnTo>
                <a:cubicBezTo>
                  <a:pt x="21841" y="878044"/>
                  <a:pt x="0" y="856202"/>
                  <a:pt x="0" y="829259"/>
                </a:cubicBezTo>
                <a:lnTo>
                  <a:pt x="0" y="48784"/>
                </a:lnTo>
                <a:cubicBezTo>
                  <a:pt x="0" y="21841"/>
                  <a:pt x="21841" y="0"/>
                  <a:pt x="48784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5745202" y="7317029"/>
            <a:ext cx="447558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Axios联调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745202" y="7658491"/>
            <a:ext cx="4463388" cy="243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前后端接口对接测试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783091" y="1951208"/>
            <a:ext cx="4987775" cy="5560942"/>
          </a:xfrm>
          <a:custGeom>
            <a:avLst/>
            <a:gdLst/>
            <a:ahLst/>
            <a:cxnLst/>
            <a:rect l="l" t="t" r="r" b="b"/>
            <a:pathLst>
              <a:path w="4987775" h="5560942">
                <a:moveTo>
                  <a:pt x="48780" y="0"/>
                </a:moveTo>
                <a:lnTo>
                  <a:pt x="4890214" y="0"/>
                </a:lnTo>
                <a:cubicBezTo>
                  <a:pt x="4944095" y="0"/>
                  <a:pt x="4987775" y="43679"/>
                  <a:pt x="4987775" y="97561"/>
                </a:cubicBezTo>
                <a:lnTo>
                  <a:pt x="4987775" y="5463381"/>
                </a:lnTo>
                <a:cubicBezTo>
                  <a:pt x="4987775" y="5517263"/>
                  <a:pt x="4944095" y="5560942"/>
                  <a:pt x="4890214" y="5560942"/>
                </a:cubicBezTo>
                <a:lnTo>
                  <a:pt x="48780" y="5560942"/>
                </a:lnTo>
                <a:cubicBezTo>
                  <a:pt x="21840" y="5560942"/>
                  <a:pt x="0" y="5539103"/>
                  <a:pt x="0" y="5512162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0783091" y="1951208"/>
            <a:ext cx="48780" cy="5560942"/>
          </a:xfrm>
          <a:custGeom>
            <a:avLst/>
            <a:gdLst/>
            <a:ahLst/>
            <a:cxnLst/>
            <a:rect l="l" t="t" r="r" b="b"/>
            <a:pathLst>
              <a:path w="48780" h="5560942">
                <a:moveTo>
                  <a:pt x="48780" y="0"/>
                </a:moveTo>
                <a:lnTo>
                  <a:pt x="48780" y="0"/>
                </a:lnTo>
                <a:lnTo>
                  <a:pt x="48780" y="5560942"/>
                </a:lnTo>
                <a:lnTo>
                  <a:pt x="48780" y="5560942"/>
                </a:lnTo>
                <a:cubicBezTo>
                  <a:pt x="21840" y="5560942"/>
                  <a:pt x="0" y="5539103"/>
                  <a:pt x="0" y="5512162"/>
                </a:cubicBezTo>
                <a:lnTo>
                  <a:pt x="0" y="48780"/>
                </a:lnTo>
                <a:cubicBezTo>
                  <a:pt x="0" y="21858"/>
                  <a:pt x="21858" y="0"/>
                  <a:pt x="4878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1081869" y="2243889"/>
            <a:ext cx="243901" cy="243901"/>
          </a:xfrm>
          <a:custGeom>
            <a:avLst/>
            <a:gdLst/>
            <a:ahLst/>
            <a:cxnLst/>
            <a:rect l="l" t="t" r="r" b="b"/>
            <a:pathLst>
              <a:path w="243901" h="243901">
                <a:moveTo>
                  <a:pt x="121950" y="0"/>
                </a:moveTo>
                <a:cubicBezTo>
                  <a:pt x="128953" y="0"/>
                  <a:pt x="135384" y="3859"/>
                  <a:pt x="138719" y="10004"/>
                </a:cubicBezTo>
                <a:lnTo>
                  <a:pt x="241614" y="200551"/>
                </a:lnTo>
                <a:cubicBezTo>
                  <a:pt x="244806" y="206458"/>
                  <a:pt x="244663" y="213604"/>
                  <a:pt x="241233" y="219368"/>
                </a:cubicBezTo>
                <a:cubicBezTo>
                  <a:pt x="237803" y="225132"/>
                  <a:pt x="231563" y="228657"/>
                  <a:pt x="224846" y="228657"/>
                </a:cubicBezTo>
                <a:lnTo>
                  <a:pt x="19055" y="228657"/>
                </a:lnTo>
                <a:cubicBezTo>
                  <a:pt x="12338" y="228657"/>
                  <a:pt x="6145" y="225132"/>
                  <a:pt x="2668" y="219368"/>
                </a:cubicBezTo>
                <a:cubicBezTo>
                  <a:pt x="-810" y="213604"/>
                  <a:pt x="-905" y="206458"/>
                  <a:pt x="2287" y="200551"/>
                </a:cubicBezTo>
                <a:lnTo>
                  <a:pt x="105182" y="10004"/>
                </a:lnTo>
                <a:cubicBezTo>
                  <a:pt x="108517" y="3859"/>
                  <a:pt x="114948" y="0"/>
                  <a:pt x="121950" y="0"/>
                </a:cubicBezTo>
                <a:close/>
                <a:moveTo>
                  <a:pt x="121950" y="80030"/>
                </a:moveTo>
                <a:cubicBezTo>
                  <a:pt x="115615" y="80030"/>
                  <a:pt x="110518" y="85127"/>
                  <a:pt x="110518" y="91463"/>
                </a:cubicBezTo>
                <a:lnTo>
                  <a:pt x="110518" y="144816"/>
                </a:lnTo>
                <a:cubicBezTo>
                  <a:pt x="110518" y="151152"/>
                  <a:pt x="115615" y="156249"/>
                  <a:pt x="121950" y="156249"/>
                </a:cubicBezTo>
                <a:cubicBezTo>
                  <a:pt x="128286" y="156249"/>
                  <a:pt x="133383" y="151152"/>
                  <a:pt x="133383" y="144816"/>
                </a:cubicBezTo>
                <a:lnTo>
                  <a:pt x="133383" y="91463"/>
                </a:lnTo>
                <a:cubicBezTo>
                  <a:pt x="133383" y="85127"/>
                  <a:pt x="128286" y="80030"/>
                  <a:pt x="121950" y="80030"/>
                </a:cubicBezTo>
                <a:close/>
                <a:moveTo>
                  <a:pt x="134670" y="182926"/>
                </a:moveTo>
                <a:cubicBezTo>
                  <a:pt x="134959" y="178205"/>
                  <a:pt x="132604" y="173713"/>
                  <a:pt x="128557" y="171265"/>
                </a:cubicBezTo>
                <a:cubicBezTo>
                  <a:pt x="124510" y="168817"/>
                  <a:pt x="119439" y="168817"/>
                  <a:pt x="115391" y="171265"/>
                </a:cubicBezTo>
                <a:cubicBezTo>
                  <a:pt x="111344" y="173713"/>
                  <a:pt x="108990" y="178205"/>
                  <a:pt x="109279" y="182926"/>
                </a:cubicBezTo>
                <a:cubicBezTo>
                  <a:pt x="108990" y="187647"/>
                  <a:pt x="111344" y="192139"/>
                  <a:pt x="115391" y="194587"/>
                </a:cubicBezTo>
                <a:cubicBezTo>
                  <a:pt x="119439" y="197035"/>
                  <a:pt x="124510" y="197035"/>
                  <a:pt x="128557" y="194587"/>
                </a:cubicBezTo>
                <a:cubicBezTo>
                  <a:pt x="132604" y="192139"/>
                  <a:pt x="134959" y="187647"/>
                  <a:pt x="134670" y="18292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11356258" y="2195109"/>
            <a:ext cx="4292657" cy="341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51382" y="2731691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JWT无状态会话管理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51382" y="3121932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确保令牌安全存储、刷新与失效机制，处理前端路由守卫，实现用户登录状态的持久化与自动续期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51382" y="3902416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多模块进度同步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51382" y="4292657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协调5人开发节奏，解决前后端接口约定变更带来的联调阻塞，确保各模块开发进度协调一致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51382" y="5073140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密码安全存储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1382" y="5463382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正确实施bcryptjs哈希加密，确保用户密码在数据库中安全存储，防止明文密码泄露风险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1382" y="6243865"/>
            <a:ext cx="457314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前后端端口统一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1382" y="6634107"/>
            <a:ext cx="4573143" cy="634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配置前端代理解决跨域问题，确保前后端服务在不同端口下正常通信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江乐天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学号：2300303233 | 前端页面开发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3143227"/>
          </a:xfrm>
          <a:custGeom>
            <a:avLst/>
            <a:gdLst/>
            <a:ahLst/>
            <a:cxnLst/>
            <a:rect l="l" t="t" r="r" b="b"/>
            <a:pathLst>
              <a:path w="9981544" h="3143227">
                <a:moveTo>
                  <a:pt x="47988" y="0"/>
                </a:moveTo>
                <a:lnTo>
                  <a:pt x="9885581" y="0"/>
                </a:lnTo>
                <a:cubicBezTo>
                  <a:pt x="9938580" y="0"/>
                  <a:pt x="9981544" y="42964"/>
                  <a:pt x="9981544" y="95963"/>
                </a:cubicBezTo>
                <a:lnTo>
                  <a:pt x="9981544" y="3047264"/>
                </a:lnTo>
                <a:cubicBezTo>
                  <a:pt x="9981544" y="3100263"/>
                  <a:pt x="9938580" y="3143227"/>
                  <a:pt x="9885581" y="3143227"/>
                </a:cubicBez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3143227"/>
          </a:xfrm>
          <a:custGeom>
            <a:avLst/>
            <a:gdLst/>
            <a:ahLst/>
            <a:cxnLst/>
            <a:rect l="l" t="t" r="r" b="b"/>
            <a:pathLst>
              <a:path w="47988" h="3143227">
                <a:moveTo>
                  <a:pt x="47988" y="0"/>
                </a:moveTo>
                <a:lnTo>
                  <a:pt x="47988" y="0"/>
                </a:lnTo>
                <a:lnTo>
                  <a:pt x="47988" y="3143227"/>
                </a:ln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前端所有页面的开发与交互实现，包括登录注册界面、账单管理主页面、账单添加/编辑页面、统计展示页面、用户设置页面等。使用Vue3组合式API进行组件化开发，实现响应式页面布局与数据绑定，确保用户界面的友好性与交互流畅性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登录注册界面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958089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910100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账单管理页面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48366" y="3767073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7100378" y="3767073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账单编辑页面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67811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19823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统计展示页面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958089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3910100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用户设置页面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148366" y="4342931"/>
            <a:ext cx="3095238" cy="479882"/>
          </a:xfrm>
          <a:custGeom>
            <a:avLst/>
            <a:gdLst/>
            <a:ahLst/>
            <a:cxnLst/>
            <a:rect l="l" t="t" r="r" b="b"/>
            <a:pathLst>
              <a:path w="3095238" h="479882">
                <a:moveTo>
                  <a:pt x="47988" y="0"/>
                </a:moveTo>
                <a:lnTo>
                  <a:pt x="3047250" y="0"/>
                </a:lnTo>
                <a:cubicBezTo>
                  <a:pt x="3073753" y="0"/>
                  <a:pt x="3095238" y="21485"/>
                  <a:pt x="3095238" y="47988"/>
                </a:cubicBezTo>
                <a:lnTo>
                  <a:pt x="3095238" y="431894"/>
                </a:lnTo>
                <a:cubicBezTo>
                  <a:pt x="3095238" y="458397"/>
                  <a:pt x="3073753" y="479882"/>
                  <a:pt x="3047250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7100378" y="4342931"/>
            <a:ext cx="3191215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响应式布局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03876" y="5254707"/>
            <a:ext cx="9981544" cy="3935032"/>
          </a:xfrm>
          <a:custGeom>
            <a:avLst/>
            <a:gdLst/>
            <a:ahLst/>
            <a:cxnLst/>
            <a:rect l="l" t="t" r="r" b="b"/>
            <a:pathLst>
              <a:path w="9981544" h="3935032">
                <a:moveTo>
                  <a:pt x="47988" y="0"/>
                </a:moveTo>
                <a:lnTo>
                  <a:pt x="9885568" y="0"/>
                </a:lnTo>
                <a:cubicBezTo>
                  <a:pt x="9938574" y="0"/>
                  <a:pt x="9981544" y="42970"/>
                  <a:pt x="9981544" y="95975"/>
                </a:cubicBezTo>
                <a:lnTo>
                  <a:pt x="9981544" y="3839056"/>
                </a:lnTo>
                <a:cubicBezTo>
                  <a:pt x="9981544" y="3892062"/>
                  <a:pt x="9938574" y="3935032"/>
                  <a:pt x="9885568" y="3935032"/>
                </a:cubicBez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03876" y="5254707"/>
            <a:ext cx="47988" cy="3935032"/>
          </a:xfrm>
          <a:custGeom>
            <a:avLst/>
            <a:gdLst/>
            <a:ahLst/>
            <a:cxnLst/>
            <a:rect l="l" t="t" r="r" b="b"/>
            <a:pathLst>
              <a:path w="47988" h="3935032">
                <a:moveTo>
                  <a:pt x="47988" y="0"/>
                </a:moveTo>
                <a:lnTo>
                  <a:pt x="47988" y="0"/>
                </a:lnTo>
                <a:lnTo>
                  <a:pt x="47988" y="3935032"/>
                </a:ln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782807" y="5542636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1067737" y="5494648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781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91177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Vue3组合式API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1177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setup语法糖、响应式数据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57722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572118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Vite项目构建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72118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快速开发、热更新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6781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91177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1177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UI组件库快速搭建界面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57722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572118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Axios异步请求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72118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HTTP通信与数据交互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6781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91177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 Router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1177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页面路由与导航守卫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57722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572118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ECharts图表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72118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数据可视化展示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0794625" y="1919528"/>
            <a:ext cx="4978775" cy="5974530"/>
          </a:xfrm>
          <a:custGeom>
            <a:avLst/>
            <a:gdLst/>
            <a:ahLst/>
            <a:cxnLst/>
            <a:rect l="l" t="t" r="r" b="b"/>
            <a:pathLst>
              <a:path w="4978775" h="597453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878539"/>
                </a:lnTo>
                <a:cubicBezTo>
                  <a:pt x="4978775" y="5931553"/>
                  <a:pt x="4935798" y="5974530"/>
                  <a:pt x="4882784" y="5974530"/>
                </a:cubicBez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0794625" y="1919528"/>
            <a:ext cx="47988" cy="5974530"/>
          </a:xfrm>
          <a:custGeom>
            <a:avLst/>
            <a:gdLst/>
            <a:ahLst/>
            <a:cxnLst/>
            <a:rect l="l" t="t" r="r" b="b"/>
            <a:pathLst>
              <a:path w="47988" h="5974530">
                <a:moveTo>
                  <a:pt x="47988" y="0"/>
                </a:moveTo>
                <a:lnTo>
                  <a:pt x="47988" y="0"/>
                </a:lnTo>
                <a:lnTo>
                  <a:pt x="47988" y="5974530"/>
                </a:ln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Shape 45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前端状态管理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在多个组件间同步用户登录状态、账单列表数据，保持UI一致性。解决方案：使用Vue3的provide/inject机制或Pinia状态管理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复杂表单与验证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58560" y="4438908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实现账单添加/编辑表单的动态校验，确保数据输入的合法性。解决方案：使用Element Plus表单验证规则，自定义校验函数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5518642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图表数据动态渲染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5854559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将后端API返回的统计数据实时、准确地绑定到ECharts图表配置项。解决方案：使用watch监听数据变化，动态更新图表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7125" y="621407"/>
            <a:ext cx="397700" cy="49713"/>
          </a:xfrm>
          <a:custGeom>
            <a:avLst/>
            <a:gdLst/>
            <a:ahLst/>
            <a:cxnLst/>
            <a:rect l="l" t="t" r="r" b="b"/>
            <a:pathLst>
              <a:path w="397700" h="49713">
                <a:moveTo>
                  <a:pt x="0" y="0"/>
                </a:moveTo>
                <a:lnTo>
                  <a:pt x="397700" y="0"/>
                </a:lnTo>
                <a:lnTo>
                  <a:pt x="397700" y="49713"/>
                </a:lnTo>
                <a:lnTo>
                  <a:pt x="0" y="4971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43963" y="497125"/>
            <a:ext cx="1976073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kern="0" spc="78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97125" y="894826"/>
            <a:ext cx="15485456" cy="497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2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华慈凯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97125" y="1441664"/>
            <a:ext cx="1536117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学号：2300303234 | 软件测试、设计报告撰写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21982" y="1988502"/>
            <a:ext cx="9954936" cy="2933040"/>
          </a:xfrm>
          <a:custGeom>
            <a:avLst/>
            <a:gdLst/>
            <a:ahLst/>
            <a:cxnLst/>
            <a:rect l="l" t="t" r="r" b="b"/>
            <a:pathLst>
              <a:path w="9954936" h="2933040">
                <a:moveTo>
                  <a:pt x="49713" y="0"/>
                </a:moveTo>
                <a:lnTo>
                  <a:pt x="9855506" y="0"/>
                </a:lnTo>
                <a:cubicBezTo>
                  <a:pt x="9910419" y="0"/>
                  <a:pt x="9954936" y="44516"/>
                  <a:pt x="9954936" y="99430"/>
                </a:cubicBezTo>
                <a:lnTo>
                  <a:pt x="9954936" y="2833610"/>
                </a:lnTo>
                <a:cubicBezTo>
                  <a:pt x="9954936" y="2888523"/>
                  <a:pt x="9910419" y="2933040"/>
                  <a:pt x="9855506" y="2933040"/>
                </a:cubicBezTo>
                <a:lnTo>
                  <a:pt x="49713" y="2933040"/>
                </a:lnTo>
                <a:cubicBezTo>
                  <a:pt x="22257" y="2933040"/>
                  <a:pt x="0" y="2910783"/>
                  <a:pt x="0" y="2883327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21982" y="1988502"/>
            <a:ext cx="49713" cy="2933040"/>
          </a:xfrm>
          <a:custGeom>
            <a:avLst/>
            <a:gdLst/>
            <a:ahLst/>
            <a:cxnLst/>
            <a:rect l="l" t="t" r="r" b="b"/>
            <a:pathLst>
              <a:path w="49713" h="2933040">
                <a:moveTo>
                  <a:pt x="49713" y="0"/>
                </a:moveTo>
                <a:lnTo>
                  <a:pt x="49713" y="0"/>
                </a:lnTo>
                <a:lnTo>
                  <a:pt x="49713" y="2933040"/>
                </a:lnTo>
                <a:lnTo>
                  <a:pt x="49713" y="2933040"/>
                </a:lnTo>
                <a:cubicBezTo>
                  <a:pt x="22257" y="2933040"/>
                  <a:pt x="0" y="2910783"/>
                  <a:pt x="0" y="2883327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826471" y="2286777"/>
            <a:ext cx="248563" cy="248563"/>
          </a:xfrm>
          <a:custGeom>
            <a:avLst/>
            <a:gdLst/>
            <a:ahLst/>
            <a:cxnLst/>
            <a:rect l="l" t="t" r="r" b="b"/>
            <a:pathLst>
              <a:path w="248563" h="248563">
                <a:moveTo>
                  <a:pt x="64956" y="17623"/>
                </a:moveTo>
                <a:cubicBezTo>
                  <a:pt x="70248" y="21312"/>
                  <a:pt x="71510" y="28594"/>
                  <a:pt x="67821" y="33838"/>
                </a:cubicBezTo>
                <a:lnTo>
                  <a:pt x="40634" y="72675"/>
                </a:lnTo>
                <a:cubicBezTo>
                  <a:pt x="38644" y="75491"/>
                  <a:pt x="35537" y="77287"/>
                  <a:pt x="32090" y="77579"/>
                </a:cubicBezTo>
                <a:cubicBezTo>
                  <a:pt x="28643" y="77870"/>
                  <a:pt x="25245" y="76705"/>
                  <a:pt x="22817" y="74278"/>
                </a:cubicBezTo>
                <a:lnTo>
                  <a:pt x="3398" y="54859"/>
                </a:lnTo>
                <a:cubicBezTo>
                  <a:pt x="-1117" y="50295"/>
                  <a:pt x="-1117" y="42916"/>
                  <a:pt x="3398" y="38352"/>
                </a:cubicBezTo>
                <a:cubicBezTo>
                  <a:pt x="7913" y="33789"/>
                  <a:pt x="15341" y="33838"/>
                  <a:pt x="19904" y="38352"/>
                </a:cubicBezTo>
                <a:lnTo>
                  <a:pt x="29517" y="47965"/>
                </a:lnTo>
                <a:lnTo>
                  <a:pt x="48742" y="20487"/>
                </a:lnTo>
                <a:cubicBezTo>
                  <a:pt x="52431" y="15195"/>
                  <a:pt x="59713" y="13933"/>
                  <a:pt x="64956" y="17623"/>
                </a:cubicBezTo>
                <a:close/>
                <a:moveTo>
                  <a:pt x="64956" y="95299"/>
                </a:moveTo>
                <a:cubicBezTo>
                  <a:pt x="70248" y="98988"/>
                  <a:pt x="71510" y="106270"/>
                  <a:pt x="67821" y="111513"/>
                </a:cubicBezTo>
                <a:lnTo>
                  <a:pt x="40634" y="150351"/>
                </a:lnTo>
                <a:cubicBezTo>
                  <a:pt x="38644" y="153167"/>
                  <a:pt x="35537" y="154963"/>
                  <a:pt x="32090" y="155255"/>
                </a:cubicBezTo>
                <a:cubicBezTo>
                  <a:pt x="28643" y="155546"/>
                  <a:pt x="25245" y="154381"/>
                  <a:pt x="22817" y="151953"/>
                </a:cubicBezTo>
                <a:lnTo>
                  <a:pt x="3398" y="132534"/>
                </a:lnTo>
                <a:cubicBezTo>
                  <a:pt x="-1165" y="127971"/>
                  <a:pt x="-1165" y="120592"/>
                  <a:pt x="3398" y="116077"/>
                </a:cubicBezTo>
                <a:cubicBezTo>
                  <a:pt x="7962" y="111562"/>
                  <a:pt x="15341" y="111513"/>
                  <a:pt x="19856" y="116077"/>
                </a:cubicBezTo>
                <a:lnTo>
                  <a:pt x="29468" y="125689"/>
                </a:lnTo>
                <a:lnTo>
                  <a:pt x="48693" y="98211"/>
                </a:lnTo>
                <a:cubicBezTo>
                  <a:pt x="52383" y="92920"/>
                  <a:pt x="59665" y="91657"/>
                  <a:pt x="64908" y="95347"/>
                </a:cubicBezTo>
                <a:close/>
                <a:moveTo>
                  <a:pt x="108746" y="46606"/>
                </a:moveTo>
                <a:cubicBezTo>
                  <a:pt x="108746" y="38013"/>
                  <a:pt x="115688" y="31070"/>
                  <a:pt x="124281" y="31070"/>
                </a:cubicBezTo>
                <a:lnTo>
                  <a:pt x="233028" y="31070"/>
                </a:lnTo>
                <a:cubicBezTo>
                  <a:pt x="241620" y="31070"/>
                  <a:pt x="248563" y="38013"/>
                  <a:pt x="248563" y="46606"/>
                </a:cubicBezTo>
                <a:cubicBezTo>
                  <a:pt x="248563" y="55198"/>
                  <a:pt x="241620" y="62141"/>
                  <a:pt x="233028" y="62141"/>
                </a:cubicBezTo>
                <a:lnTo>
                  <a:pt x="124281" y="62141"/>
                </a:lnTo>
                <a:cubicBezTo>
                  <a:pt x="115688" y="62141"/>
                  <a:pt x="108746" y="55198"/>
                  <a:pt x="108746" y="46606"/>
                </a:cubicBezTo>
                <a:close/>
                <a:moveTo>
                  <a:pt x="108746" y="124281"/>
                </a:moveTo>
                <a:cubicBezTo>
                  <a:pt x="108746" y="115688"/>
                  <a:pt x="115688" y="108746"/>
                  <a:pt x="124281" y="108746"/>
                </a:cubicBezTo>
                <a:lnTo>
                  <a:pt x="233028" y="108746"/>
                </a:lnTo>
                <a:cubicBezTo>
                  <a:pt x="241620" y="108746"/>
                  <a:pt x="248563" y="115688"/>
                  <a:pt x="248563" y="124281"/>
                </a:cubicBezTo>
                <a:cubicBezTo>
                  <a:pt x="248563" y="132874"/>
                  <a:pt x="241620" y="139817"/>
                  <a:pt x="233028" y="139817"/>
                </a:cubicBezTo>
                <a:lnTo>
                  <a:pt x="124281" y="139817"/>
                </a:lnTo>
                <a:cubicBezTo>
                  <a:pt x="115688" y="139817"/>
                  <a:pt x="108746" y="132874"/>
                  <a:pt x="108746" y="124281"/>
                </a:cubicBezTo>
                <a:close/>
                <a:moveTo>
                  <a:pt x="77676" y="201957"/>
                </a:moveTo>
                <a:cubicBezTo>
                  <a:pt x="77676" y="193364"/>
                  <a:pt x="84618" y="186422"/>
                  <a:pt x="93211" y="186422"/>
                </a:cubicBezTo>
                <a:lnTo>
                  <a:pt x="233028" y="186422"/>
                </a:lnTo>
                <a:cubicBezTo>
                  <a:pt x="241620" y="186422"/>
                  <a:pt x="248563" y="193364"/>
                  <a:pt x="248563" y="201957"/>
                </a:cubicBezTo>
                <a:cubicBezTo>
                  <a:pt x="248563" y="210550"/>
                  <a:pt x="241620" y="217492"/>
                  <a:pt x="233028" y="217492"/>
                </a:cubicBezTo>
                <a:lnTo>
                  <a:pt x="93211" y="217492"/>
                </a:lnTo>
                <a:cubicBezTo>
                  <a:pt x="84618" y="217492"/>
                  <a:pt x="77676" y="210550"/>
                  <a:pt x="77676" y="201957"/>
                </a:cubicBezTo>
                <a:close/>
                <a:moveTo>
                  <a:pt x="31070" y="182538"/>
                </a:moveTo>
                <a:cubicBezTo>
                  <a:pt x="41788" y="182538"/>
                  <a:pt x="50489" y="191240"/>
                  <a:pt x="50489" y="201957"/>
                </a:cubicBezTo>
                <a:cubicBezTo>
                  <a:pt x="50489" y="212675"/>
                  <a:pt x="41788" y="221376"/>
                  <a:pt x="31070" y="221376"/>
                </a:cubicBezTo>
                <a:cubicBezTo>
                  <a:pt x="20353" y="221376"/>
                  <a:pt x="11651" y="212675"/>
                  <a:pt x="11651" y="201957"/>
                </a:cubicBezTo>
                <a:cubicBezTo>
                  <a:pt x="11651" y="191240"/>
                  <a:pt x="20353" y="182538"/>
                  <a:pt x="31070" y="1825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06104" y="2237064"/>
            <a:ext cx="924653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95401" y="2783902"/>
            <a:ext cx="953237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负责系统的全面测试工作，包括功能测试、接口测试、兼容性测试等，确保系统的稳定性与可靠性。同时承担设计报告的撰写工作，绘制各类技术图表（ER图、数据流图、架构图等），编写规范的Word文档。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95401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45688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黑盒测试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78301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28589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白盒测试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61299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11586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用例设计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4297" y="357930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4584" y="357930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接口测试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95401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45688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报告撰写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78301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28589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图表绘制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61299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11586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文档规范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4297" y="4175853"/>
            <a:ext cx="2286777" cy="497125"/>
          </a:xfrm>
          <a:custGeom>
            <a:avLst/>
            <a:gdLst/>
            <a:ahLst/>
            <a:cxnLst/>
            <a:rect l="l" t="t" r="r" b="b"/>
            <a:pathLst>
              <a:path w="2286777" h="497125">
                <a:moveTo>
                  <a:pt x="49713" y="0"/>
                </a:moveTo>
                <a:lnTo>
                  <a:pt x="2237064" y="0"/>
                </a:lnTo>
                <a:cubicBezTo>
                  <a:pt x="2264520" y="0"/>
                  <a:pt x="2286777" y="22257"/>
                  <a:pt x="2286777" y="49713"/>
                </a:cubicBezTo>
                <a:lnTo>
                  <a:pt x="2286777" y="447413"/>
                </a:lnTo>
                <a:cubicBezTo>
                  <a:pt x="2286777" y="474868"/>
                  <a:pt x="2264520" y="497125"/>
                  <a:pt x="2237064" y="497125"/>
                </a:cubicBezTo>
                <a:lnTo>
                  <a:pt x="49713" y="497125"/>
                </a:lnTo>
                <a:cubicBezTo>
                  <a:pt x="22257" y="497125"/>
                  <a:pt x="0" y="474868"/>
                  <a:pt x="0" y="44741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4584" y="4175853"/>
            <a:ext cx="2386202" cy="497125"/>
          </a:xfrm>
          <a:prstGeom prst="rect">
            <a:avLst/>
          </a:prstGeom>
          <a:noFill/>
          <a:ln/>
        </p:spPr>
        <p:txBody>
          <a:bodyPr wrap="square" lIns="149138" tIns="99425" rIns="149138" bIns="99425" rtlCol="0" anchor="ctr"/>
          <a:lstStyle/>
          <a:p>
            <a:pPr algn="ctr">
              <a:lnSpc>
                <a:spcPct val="130000"/>
              </a:lnSpc>
            </a:pPr>
            <a:r>
              <a:rPr lang="en-US" sz="156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Bug跟踪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21982" y="5120391"/>
            <a:ext cx="9954936" cy="4026716"/>
          </a:xfrm>
          <a:custGeom>
            <a:avLst/>
            <a:gdLst/>
            <a:ahLst/>
            <a:cxnLst/>
            <a:rect l="l" t="t" r="r" b="b"/>
            <a:pathLst>
              <a:path w="9954936" h="4026716">
                <a:moveTo>
                  <a:pt x="49713" y="0"/>
                </a:moveTo>
                <a:lnTo>
                  <a:pt x="9855516" y="0"/>
                </a:lnTo>
                <a:cubicBezTo>
                  <a:pt x="9910424" y="0"/>
                  <a:pt x="9954936" y="44512"/>
                  <a:pt x="9954936" y="99420"/>
                </a:cubicBezTo>
                <a:lnTo>
                  <a:pt x="9954936" y="3927296"/>
                </a:lnTo>
                <a:cubicBezTo>
                  <a:pt x="9954936" y="3982204"/>
                  <a:pt x="9910424" y="4026716"/>
                  <a:pt x="9855516" y="4026716"/>
                </a:cubicBezTo>
                <a:lnTo>
                  <a:pt x="49713" y="4026716"/>
                </a:lnTo>
                <a:cubicBezTo>
                  <a:pt x="22257" y="4026716"/>
                  <a:pt x="0" y="4004459"/>
                  <a:pt x="0" y="397700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21982" y="5120391"/>
            <a:ext cx="49713" cy="4026716"/>
          </a:xfrm>
          <a:custGeom>
            <a:avLst/>
            <a:gdLst/>
            <a:ahLst/>
            <a:cxnLst/>
            <a:rect l="l" t="t" r="r" b="b"/>
            <a:pathLst>
              <a:path w="49713" h="4026716">
                <a:moveTo>
                  <a:pt x="49713" y="0"/>
                </a:moveTo>
                <a:lnTo>
                  <a:pt x="49713" y="0"/>
                </a:lnTo>
                <a:lnTo>
                  <a:pt x="49713" y="4026716"/>
                </a:lnTo>
                <a:lnTo>
                  <a:pt x="49713" y="4026716"/>
                </a:lnTo>
                <a:cubicBezTo>
                  <a:pt x="22257" y="4026716"/>
                  <a:pt x="0" y="4004459"/>
                  <a:pt x="0" y="3977003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810936" y="5418667"/>
            <a:ext cx="279633" cy="248563"/>
          </a:xfrm>
          <a:custGeom>
            <a:avLst/>
            <a:gdLst/>
            <a:ahLst/>
            <a:cxnLst/>
            <a:rect l="l" t="t" r="r" b="b"/>
            <a:pathLst>
              <a:path w="279633" h="248563">
                <a:moveTo>
                  <a:pt x="175159" y="583"/>
                </a:moveTo>
                <a:cubicBezTo>
                  <a:pt x="166906" y="-1796"/>
                  <a:pt x="158313" y="3010"/>
                  <a:pt x="155934" y="11263"/>
                </a:cubicBezTo>
                <a:lnTo>
                  <a:pt x="93794" y="228755"/>
                </a:lnTo>
                <a:cubicBezTo>
                  <a:pt x="91415" y="237008"/>
                  <a:pt x="96221" y="245601"/>
                  <a:pt x="104474" y="247980"/>
                </a:cubicBezTo>
                <a:cubicBezTo>
                  <a:pt x="112727" y="250359"/>
                  <a:pt x="121320" y="245553"/>
                  <a:pt x="123699" y="237300"/>
                </a:cubicBezTo>
                <a:lnTo>
                  <a:pt x="185839" y="19807"/>
                </a:lnTo>
                <a:cubicBezTo>
                  <a:pt x="188218" y="11554"/>
                  <a:pt x="183412" y="2961"/>
                  <a:pt x="175159" y="583"/>
                </a:cubicBezTo>
                <a:close/>
                <a:moveTo>
                  <a:pt x="206521" y="66656"/>
                </a:moveTo>
                <a:cubicBezTo>
                  <a:pt x="200452" y="72724"/>
                  <a:pt x="200452" y="82579"/>
                  <a:pt x="206521" y="88648"/>
                </a:cubicBezTo>
                <a:lnTo>
                  <a:pt x="242154" y="124281"/>
                </a:lnTo>
                <a:lnTo>
                  <a:pt x="206521" y="159915"/>
                </a:lnTo>
                <a:cubicBezTo>
                  <a:pt x="200452" y="165984"/>
                  <a:pt x="200452" y="175839"/>
                  <a:pt x="206521" y="181907"/>
                </a:cubicBezTo>
                <a:cubicBezTo>
                  <a:pt x="212589" y="187976"/>
                  <a:pt x="222444" y="187976"/>
                  <a:pt x="228513" y="181907"/>
                </a:cubicBezTo>
                <a:lnTo>
                  <a:pt x="275118" y="135302"/>
                </a:lnTo>
                <a:cubicBezTo>
                  <a:pt x="281187" y="129233"/>
                  <a:pt x="281187" y="119378"/>
                  <a:pt x="275118" y="113310"/>
                </a:cubicBezTo>
                <a:lnTo>
                  <a:pt x="228513" y="66704"/>
                </a:lnTo>
                <a:cubicBezTo>
                  <a:pt x="222444" y="60636"/>
                  <a:pt x="212589" y="60636"/>
                  <a:pt x="206521" y="66704"/>
                </a:cubicBezTo>
                <a:close/>
                <a:moveTo>
                  <a:pt x="73161" y="66656"/>
                </a:moveTo>
                <a:cubicBezTo>
                  <a:pt x="67093" y="60587"/>
                  <a:pt x="57237" y="60587"/>
                  <a:pt x="51169" y="66656"/>
                </a:cubicBezTo>
                <a:lnTo>
                  <a:pt x="4563" y="113261"/>
                </a:lnTo>
                <a:cubicBezTo>
                  <a:pt x="-1505" y="119330"/>
                  <a:pt x="-1505" y="129185"/>
                  <a:pt x="4563" y="135253"/>
                </a:cubicBezTo>
                <a:lnTo>
                  <a:pt x="51169" y="181859"/>
                </a:lnTo>
                <a:cubicBezTo>
                  <a:pt x="57237" y="187927"/>
                  <a:pt x="67093" y="187927"/>
                  <a:pt x="73161" y="181859"/>
                </a:cubicBezTo>
                <a:cubicBezTo>
                  <a:pt x="79229" y="175790"/>
                  <a:pt x="79229" y="165935"/>
                  <a:pt x="73161" y="159867"/>
                </a:cubicBezTo>
                <a:lnTo>
                  <a:pt x="37527" y="124281"/>
                </a:lnTo>
                <a:lnTo>
                  <a:pt x="73112" y="88648"/>
                </a:lnTo>
                <a:cubicBezTo>
                  <a:pt x="79181" y="82579"/>
                  <a:pt x="79181" y="72724"/>
                  <a:pt x="73112" y="66656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106104" y="5368954"/>
            <a:ext cx="924653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95401" y="5915792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44538" y="6064930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黑盒/白盒测试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44538" y="6412917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用例设计与执行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86155" y="5915792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35293" y="6064930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Postman接口测试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35293" y="6412917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API自动化测试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95401" y="6959755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44538" y="7108893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饼图功能验证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44538" y="7456881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统计数据准确性验证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86155" y="6959755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35293" y="7108893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万兴图示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35293" y="7456881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技术图表绘制工具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95401" y="8003719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44538" y="8152856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Word文档规范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44538" y="8500844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报告格式与内容编排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86155" y="8003719"/>
            <a:ext cx="4635694" cy="894826"/>
          </a:xfrm>
          <a:custGeom>
            <a:avLst/>
            <a:gdLst/>
            <a:ahLst/>
            <a:cxnLst/>
            <a:rect l="l" t="t" r="r" b="b"/>
            <a:pathLst>
              <a:path w="4635694" h="894826">
                <a:moveTo>
                  <a:pt x="49717" y="0"/>
                </a:moveTo>
                <a:lnTo>
                  <a:pt x="4585978" y="0"/>
                </a:lnTo>
                <a:cubicBezTo>
                  <a:pt x="4613435" y="0"/>
                  <a:pt x="4635694" y="22259"/>
                  <a:pt x="4635694" y="49717"/>
                </a:cubicBezTo>
                <a:lnTo>
                  <a:pt x="4635694" y="845109"/>
                </a:lnTo>
                <a:cubicBezTo>
                  <a:pt x="4635694" y="872567"/>
                  <a:pt x="4613435" y="894826"/>
                  <a:pt x="4585978" y="894826"/>
                </a:cubicBezTo>
                <a:lnTo>
                  <a:pt x="49717" y="894826"/>
                </a:lnTo>
                <a:cubicBezTo>
                  <a:pt x="22259" y="894826"/>
                  <a:pt x="0" y="872567"/>
                  <a:pt x="0" y="845109"/>
                </a:cubicBezTo>
                <a:lnTo>
                  <a:pt x="0" y="49717"/>
                </a:lnTo>
                <a:cubicBezTo>
                  <a:pt x="0" y="22277"/>
                  <a:pt x="22277" y="0"/>
                  <a:pt x="49717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35293" y="8152856"/>
            <a:ext cx="4436844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图表逻辑验证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35293" y="8500844"/>
            <a:ext cx="4424416" cy="248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数据可视化准确性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9563" y="1988502"/>
            <a:ext cx="4958826" cy="5816367"/>
          </a:xfrm>
          <a:custGeom>
            <a:avLst/>
            <a:gdLst/>
            <a:ahLst/>
            <a:cxnLst/>
            <a:rect l="l" t="t" r="r" b="b"/>
            <a:pathLst>
              <a:path w="4958826" h="5816367">
                <a:moveTo>
                  <a:pt x="49713" y="0"/>
                </a:moveTo>
                <a:lnTo>
                  <a:pt x="4859401" y="0"/>
                </a:lnTo>
                <a:cubicBezTo>
                  <a:pt x="4914312" y="0"/>
                  <a:pt x="4958826" y="44514"/>
                  <a:pt x="4958826" y="99424"/>
                </a:cubicBezTo>
                <a:lnTo>
                  <a:pt x="4958826" y="5716943"/>
                </a:lnTo>
                <a:cubicBezTo>
                  <a:pt x="4958826" y="5771853"/>
                  <a:pt x="4914312" y="5816367"/>
                  <a:pt x="4859401" y="5816367"/>
                </a:cubicBezTo>
                <a:lnTo>
                  <a:pt x="49713" y="5816367"/>
                </a:lnTo>
                <a:cubicBezTo>
                  <a:pt x="22257" y="5816367"/>
                  <a:pt x="0" y="5794110"/>
                  <a:pt x="0" y="5766654"/>
                </a:cubicBezTo>
                <a:lnTo>
                  <a:pt x="0" y="49713"/>
                </a:lnTo>
                <a:cubicBezTo>
                  <a:pt x="0" y="22257"/>
                  <a:pt x="22257" y="0"/>
                  <a:pt x="4971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9563" y="1988502"/>
            <a:ext cx="49713" cy="5816367"/>
          </a:xfrm>
          <a:custGeom>
            <a:avLst/>
            <a:gdLst/>
            <a:ahLst/>
            <a:cxnLst/>
            <a:rect l="l" t="t" r="r" b="b"/>
            <a:pathLst>
              <a:path w="49713" h="5816367">
                <a:moveTo>
                  <a:pt x="49713" y="0"/>
                </a:moveTo>
                <a:lnTo>
                  <a:pt x="49713" y="0"/>
                </a:lnTo>
                <a:lnTo>
                  <a:pt x="49713" y="5816367"/>
                </a:lnTo>
                <a:lnTo>
                  <a:pt x="49713" y="5816367"/>
                </a:lnTo>
                <a:cubicBezTo>
                  <a:pt x="22257" y="5816367"/>
                  <a:pt x="0" y="5794110"/>
                  <a:pt x="0" y="5766654"/>
                </a:cubicBezTo>
                <a:lnTo>
                  <a:pt x="0" y="49713"/>
                </a:lnTo>
                <a:cubicBezTo>
                  <a:pt x="0" y="22275"/>
                  <a:pt x="22275" y="0"/>
                  <a:pt x="4971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104053" y="2286777"/>
            <a:ext cx="248563" cy="248563"/>
          </a:xfrm>
          <a:custGeom>
            <a:avLst/>
            <a:gdLst/>
            <a:ahLst/>
            <a:cxnLst/>
            <a:rect l="l" t="t" r="r" b="b"/>
            <a:pathLst>
              <a:path w="248563" h="248563">
                <a:moveTo>
                  <a:pt x="124281" y="0"/>
                </a:moveTo>
                <a:cubicBezTo>
                  <a:pt x="131418" y="0"/>
                  <a:pt x="137972" y="3932"/>
                  <a:pt x="141370" y="10195"/>
                </a:cubicBezTo>
                <a:lnTo>
                  <a:pt x="246232" y="204385"/>
                </a:lnTo>
                <a:cubicBezTo>
                  <a:pt x="249485" y="210404"/>
                  <a:pt x="249339" y="217687"/>
                  <a:pt x="245844" y="223561"/>
                </a:cubicBezTo>
                <a:cubicBezTo>
                  <a:pt x="242349" y="229435"/>
                  <a:pt x="235989" y="233028"/>
                  <a:pt x="229144" y="233028"/>
                </a:cubicBezTo>
                <a:lnTo>
                  <a:pt x="19419" y="233028"/>
                </a:lnTo>
                <a:cubicBezTo>
                  <a:pt x="12574" y="233028"/>
                  <a:pt x="6263" y="229435"/>
                  <a:pt x="2719" y="223561"/>
                </a:cubicBezTo>
                <a:cubicBezTo>
                  <a:pt x="-825" y="217687"/>
                  <a:pt x="-922" y="210404"/>
                  <a:pt x="2330" y="204385"/>
                </a:cubicBezTo>
                <a:lnTo>
                  <a:pt x="107193" y="10195"/>
                </a:lnTo>
                <a:cubicBezTo>
                  <a:pt x="110591" y="3932"/>
                  <a:pt x="117145" y="0"/>
                  <a:pt x="124281" y="0"/>
                </a:cubicBezTo>
                <a:close/>
                <a:moveTo>
                  <a:pt x="124281" y="81560"/>
                </a:moveTo>
                <a:cubicBezTo>
                  <a:pt x="117825" y="81560"/>
                  <a:pt x="112630" y="86754"/>
                  <a:pt x="112630" y="93211"/>
                </a:cubicBezTo>
                <a:lnTo>
                  <a:pt x="112630" y="147584"/>
                </a:lnTo>
                <a:cubicBezTo>
                  <a:pt x="112630" y="154041"/>
                  <a:pt x="117825" y="159235"/>
                  <a:pt x="124281" y="159235"/>
                </a:cubicBezTo>
                <a:cubicBezTo>
                  <a:pt x="130738" y="159235"/>
                  <a:pt x="135933" y="154041"/>
                  <a:pt x="135933" y="147584"/>
                </a:cubicBezTo>
                <a:lnTo>
                  <a:pt x="135933" y="93211"/>
                </a:lnTo>
                <a:cubicBezTo>
                  <a:pt x="135933" y="86754"/>
                  <a:pt x="130738" y="81560"/>
                  <a:pt x="124281" y="81560"/>
                </a:cubicBezTo>
                <a:close/>
                <a:moveTo>
                  <a:pt x="137244" y="186422"/>
                </a:moveTo>
                <a:cubicBezTo>
                  <a:pt x="137538" y="181611"/>
                  <a:pt x="135139" y="177033"/>
                  <a:pt x="131014" y="174538"/>
                </a:cubicBezTo>
                <a:cubicBezTo>
                  <a:pt x="126890" y="172043"/>
                  <a:pt x="121721" y="172043"/>
                  <a:pt x="117597" y="174538"/>
                </a:cubicBezTo>
                <a:cubicBezTo>
                  <a:pt x="113472" y="177033"/>
                  <a:pt x="111073" y="181611"/>
                  <a:pt x="111368" y="186422"/>
                </a:cubicBezTo>
                <a:cubicBezTo>
                  <a:pt x="111073" y="191233"/>
                  <a:pt x="113472" y="195811"/>
                  <a:pt x="117597" y="198306"/>
                </a:cubicBezTo>
                <a:cubicBezTo>
                  <a:pt x="121721" y="200801"/>
                  <a:pt x="126890" y="200801"/>
                  <a:pt x="131014" y="198306"/>
                </a:cubicBezTo>
                <a:cubicBezTo>
                  <a:pt x="135139" y="195811"/>
                  <a:pt x="137538" y="191233"/>
                  <a:pt x="137244" y="18642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83686" y="2237064"/>
            <a:ext cx="4250422" cy="347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72982" y="2783902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测试覆盖度保证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72982" y="3131890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设计覆盖所有核心功能（登录、CRUD、统计、导入）及边界条件的测试用例，确保系统稳定性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72982" y="3927291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图表逻辑验证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72982" y="4275278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确保收支趋势、分类占比等统计数据计算逻辑与前端展示完全匹配，无歧义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72982" y="5070679"/>
            <a:ext cx="4536269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6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文档的准确性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72982" y="5418667"/>
            <a:ext cx="4536269" cy="646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将技术实现（如数据库ER图、API文档）清晰、无误差地转化为设计报告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freecodecamp.org/a324cc0798c2f642d5ec781a6dc20563c86e1976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9911" b="991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22500" cy="673100"/>
          </a:xfrm>
          <a:custGeom>
            <a:avLst/>
            <a:gdLst/>
            <a:ahLst/>
            <a:cxnLst/>
            <a:rect l="l" t="t" r="r" b="b"/>
            <a:pathLst>
              <a:path w="2222500" h="673100">
                <a:moveTo>
                  <a:pt x="101598" y="0"/>
                </a:moveTo>
                <a:lnTo>
                  <a:pt x="2120902" y="0"/>
                </a:lnTo>
                <a:cubicBezTo>
                  <a:pt x="2177013" y="0"/>
                  <a:pt x="2222500" y="45487"/>
                  <a:pt x="2222500" y="101598"/>
                </a:cubicBezTo>
                <a:lnTo>
                  <a:pt x="2222500" y="571502"/>
                </a:lnTo>
                <a:cubicBezTo>
                  <a:pt x="2222500" y="627613"/>
                  <a:pt x="2177013" y="673100"/>
                  <a:pt x="21209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2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项目背景、研究目的与技术路线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张响亮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学号：2300303228 | 后端统计功能、定时收支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2831303"/>
          </a:xfrm>
          <a:custGeom>
            <a:avLst/>
            <a:gdLst/>
            <a:ahLst/>
            <a:cxnLst/>
            <a:rect l="l" t="t" r="r" b="b"/>
            <a:pathLst>
              <a:path w="9981544" h="2831303">
                <a:moveTo>
                  <a:pt x="47988" y="0"/>
                </a:moveTo>
                <a:lnTo>
                  <a:pt x="9885563" y="0"/>
                </a:lnTo>
                <a:cubicBezTo>
                  <a:pt x="9938572" y="0"/>
                  <a:pt x="9981544" y="42972"/>
                  <a:pt x="9981544" y="95981"/>
                </a:cubicBezTo>
                <a:lnTo>
                  <a:pt x="9981544" y="2735322"/>
                </a:lnTo>
                <a:cubicBezTo>
                  <a:pt x="9981544" y="2788331"/>
                  <a:pt x="9938572" y="2831303"/>
                  <a:pt x="9885563" y="2831303"/>
                </a:cubicBezTo>
                <a:lnTo>
                  <a:pt x="47988" y="2831303"/>
                </a:lnTo>
                <a:cubicBezTo>
                  <a:pt x="21485" y="2831303"/>
                  <a:pt x="0" y="2809818"/>
                  <a:pt x="0" y="2783315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2831303"/>
          </a:xfrm>
          <a:custGeom>
            <a:avLst/>
            <a:gdLst/>
            <a:ahLst/>
            <a:cxnLst/>
            <a:rect l="l" t="t" r="r" b="b"/>
            <a:pathLst>
              <a:path w="47988" h="2831303">
                <a:moveTo>
                  <a:pt x="47988" y="0"/>
                </a:moveTo>
                <a:lnTo>
                  <a:pt x="47988" y="0"/>
                </a:lnTo>
                <a:lnTo>
                  <a:pt x="47988" y="2831303"/>
                </a:lnTo>
                <a:lnTo>
                  <a:pt x="47988" y="2831303"/>
                </a:lnTo>
                <a:cubicBezTo>
                  <a:pt x="21485" y="2831303"/>
                  <a:pt x="0" y="2809818"/>
                  <a:pt x="0" y="2783315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后端统计功能模块的开发，实现月度统计、趋势分析、分类占比等核心统计接口。实现定时收支功能，使用node-cron创建定时任务，自动生成周期性账单。协助前端页面开发和后端代码的完善，负责系统Debug工作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统计功能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60472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12484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定时任务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3227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05239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5982" y="3455150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7994" y="3455150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SQL聚合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7811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19823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前端协助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60472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12484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Debug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53227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05239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代码优化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5982" y="4031008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7994" y="4031008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数据格式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3876" y="4942784"/>
            <a:ext cx="9981544" cy="3923035"/>
          </a:xfrm>
          <a:custGeom>
            <a:avLst/>
            <a:gdLst/>
            <a:ahLst/>
            <a:cxnLst/>
            <a:rect l="l" t="t" r="r" b="b"/>
            <a:pathLst>
              <a:path w="9981544" h="3923035">
                <a:moveTo>
                  <a:pt x="47988" y="0"/>
                </a:moveTo>
                <a:lnTo>
                  <a:pt x="9885586" y="0"/>
                </a:lnTo>
                <a:cubicBezTo>
                  <a:pt x="9938582" y="0"/>
                  <a:pt x="9981544" y="42962"/>
                  <a:pt x="9981544" y="95957"/>
                </a:cubicBezTo>
                <a:lnTo>
                  <a:pt x="9981544" y="3827077"/>
                </a:lnTo>
                <a:cubicBezTo>
                  <a:pt x="9981544" y="3880073"/>
                  <a:pt x="9938582" y="3923035"/>
                  <a:pt x="9885586" y="3923035"/>
                </a:cubicBezTo>
                <a:lnTo>
                  <a:pt x="47988" y="3923035"/>
                </a:lnTo>
                <a:cubicBezTo>
                  <a:pt x="21485" y="3923035"/>
                  <a:pt x="0" y="3901550"/>
                  <a:pt x="0" y="3875046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03876" y="4942784"/>
            <a:ext cx="47988" cy="3923035"/>
          </a:xfrm>
          <a:custGeom>
            <a:avLst/>
            <a:gdLst/>
            <a:ahLst/>
            <a:cxnLst/>
            <a:rect l="l" t="t" r="r" b="b"/>
            <a:pathLst>
              <a:path w="47988" h="3923035">
                <a:moveTo>
                  <a:pt x="47988" y="0"/>
                </a:moveTo>
                <a:lnTo>
                  <a:pt x="47988" y="0"/>
                </a:lnTo>
                <a:lnTo>
                  <a:pt x="47988" y="3923035"/>
                </a:lnTo>
                <a:lnTo>
                  <a:pt x="47988" y="3923035"/>
                </a:lnTo>
                <a:cubicBezTo>
                  <a:pt x="21485" y="3923035"/>
                  <a:pt x="0" y="3901550"/>
                  <a:pt x="0" y="3875046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782807" y="5230713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067737" y="5182725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7811" y="5710595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11776" y="5854559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复杂SQL查询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1776" y="6190477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SUM、GROUP BY、JOIN聚合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77221" y="5710595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21186" y="5854559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饼图数据格式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21186" y="6190477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ECharts饼图数据结构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67811" y="6718347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11776" y="6862311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Node.js定时任务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1776" y="7198229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node-cron定时器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77221" y="6718347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21186" y="6862311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数据格式对接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21186" y="7198229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JSON数据转换与处理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67811" y="7726099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11776" y="787006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Chrome DevTools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1776" y="8205981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前端调试工具使用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77221" y="7726099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21186" y="787006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 Code Debugger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21186" y="8205981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后端代码调试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4625" y="1919528"/>
            <a:ext cx="4978775" cy="5650610"/>
          </a:xfrm>
          <a:custGeom>
            <a:avLst/>
            <a:gdLst/>
            <a:ahLst/>
            <a:cxnLst/>
            <a:rect l="l" t="t" r="r" b="b"/>
            <a:pathLst>
              <a:path w="4978775" h="565061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554619"/>
                </a:lnTo>
                <a:cubicBezTo>
                  <a:pt x="4978775" y="5607633"/>
                  <a:pt x="4935798" y="5650610"/>
                  <a:pt x="4882784" y="5650610"/>
                </a:cubicBezTo>
                <a:lnTo>
                  <a:pt x="47988" y="5650610"/>
                </a:lnTo>
                <a:cubicBezTo>
                  <a:pt x="21485" y="5650610"/>
                  <a:pt x="0" y="5629125"/>
                  <a:pt x="0" y="5602621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4625" y="1919528"/>
            <a:ext cx="47988" cy="5650610"/>
          </a:xfrm>
          <a:custGeom>
            <a:avLst/>
            <a:gdLst/>
            <a:ahLst/>
            <a:cxnLst/>
            <a:rect l="l" t="t" r="r" b="b"/>
            <a:pathLst>
              <a:path w="47988" h="5650610">
                <a:moveTo>
                  <a:pt x="47988" y="0"/>
                </a:moveTo>
                <a:lnTo>
                  <a:pt x="47988" y="0"/>
                </a:lnTo>
                <a:lnTo>
                  <a:pt x="47988" y="5650610"/>
                </a:lnTo>
                <a:lnTo>
                  <a:pt x="47988" y="5650610"/>
                </a:lnTo>
                <a:cubicBezTo>
                  <a:pt x="21485" y="5650610"/>
                  <a:pt x="0" y="5629125"/>
                  <a:pt x="0" y="5602621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复杂统计SQL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编写高性能的聚合查询，支持按月份、类型、分类的多维度统计，避免全表扫描。解决方案：添加数据库索引、优化查询语句结构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定时任务稳定性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8560" y="4438908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确保node-cron在服务器长时间运行时能准确触发，并处理好异常情况。解决方案：添加任务执行日志、异常捕获机制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58560" y="5518642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前后端数据格式对接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58560" y="5854559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将数据库查询出的复杂嵌套数据，转换为ECharts及前端组件易于接受的JSON格式。解决方案：编写数据转换工具函数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9882" y="599852"/>
            <a:ext cx="383906" cy="47988"/>
          </a:xfrm>
          <a:custGeom>
            <a:avLst/>
            <a:gdLst/>
            <a:ahLst/>
            <a:cxnLst/>
            <a:rect l="l" t="t" r="r" b="b"/>
            <a:pathLst>
              <a:path w="383906" h="47988">
                <a:moveTo>
                  <a:pt x="0" y="0"/>
                </a:moveTo>
                <a:lnTo>
                  <a:pt x="383906" y="0"/>
                </a:lnTo>
                <a:lnTo>
                  <a:pt x="383906" y="47988"/>
                </a:lnTo>
                <a:lnTo>
                  <a:pt x="0" y="4798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07752" y="479882"/>
            <a:ext cx="190753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kern="0" spc="76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 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882" y="863787"/>
            <a:ext cx="15512183" cy="479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何周烨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9882" y="1391658"/>
            <a:ext cx="1539221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学号：2300303203 | 后端账单CRUD、数据库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876" y="1919528"/>
            <a:ext cx="9981544" cy="3143227"/>
          </a:xfrm>
          <a:custGeom>
            <a:avLst/>
            <a:gdLst/>
            <a:ahLst/>
            <a:cxnLst/>
            <a:rect l="l" t="t" r="r" b="b"/>
            <a:pathLst>
              <a:path w="9981544" h="3143227">
                <a:moveTo>
                  <a:pt x="47988" y="0"/>
                </a:moveTo>
                <a:lnTo>
                  <a:pt x="9885581" y="0"/>
                </a:lnTo>
                <a:cubicBezTo>
                  <a:pt x="9938580" y="0"/>
                  <a:pt x="9981544" y="42964"/>
                  <a:pt x="9981544" y="95963"/>
                </a:cubicBezTo>
                <a:lnTo>
                  <a:pt x="9981544" y="3047264"/>
                </a:lnTo>
                <a:cubicBezTo>
                  <a:pt x="9981544" y="3100263"/>
                  <a:pt x="9938580" y="3143227"/>
                  <a:pt x="9885581" y="3143227"/>
                </a:cubicBez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3876" y="1919528"/>
            <a:ext cx="47988" cy="3143227"/>
          </a:xfrm>
          <a:custGeom>
            <a:avLst/>
            <a:gdLst/>
            <a:ahLst/>
            <a:cxnLst/>
            <a:rect l="l" t="t" r="r" b="b"/>
            <a:pathLst>
              <a:path w="47988" h="3143227">
                <a:moveTo>
                  <a:pt x="47988" y="0"/>
                </a:moveTo>
                <a:lnTo>
                  <a:pt x="47988" y="0"/>
                </a:lnTo>
                <a:lnTo>
                  <a:pt x="47988" y="3143227"/>
                </a:lnTo>
                <a:lnTo>
                  <a:pt x="47988" y="3143227"/>
                </a:lnTo>
                <a:cubicBezTo>
                  <a:pt x="21485" y="3143227"/>
                  <a:pt x="0" y="3121742"/>
                  <a:pt x="0" y="3095238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97804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62703" y="17011"/>
                </a:moveTo>
                <a:cubicBezTo>
                  <a:pt x="67811" y="20573"/>
                  <a:pt x="69030" y="27603"/>
                  <a:pt x="65468" y="32664"/>
                </a:cubicBezTo>
                <a:lnTo>
                  <a:pt x="39225" y="70155"/>
                </a:lnTo>
                <a:cubicBezTo>
                  <a:pt x="37303" y="72873"/>
                  <a:pt x="34304" y="74607"/>
                  <a:pt x="30977" y="74888"/>
                </a:cubicBezTo>
                <a:cubicBezTo>
                  <a:pt x="27649" y="75169"/>
                  <a:pt x="24369" y="74044"/>
                  <a:pt x="22026" y="71701"/>
                </a:cubicBezTo>
                <a:lnTo>
                  <a:pt x="3280" y="52956"/>
                </a:lnTo>
                <a:cubicBezTo>
                  <a:pt x="-1078" y="48551"/>
                  <a:pt x="-1078" y="41427"/>
                  <a:pt x="3280" y="37022"/>
                </a:cubicBezTo>
                <a:cubicBezTo>
                  <a:pt x="7639" y="32617"/>
                  <a:pt x="14809" y="32664"/>
                  <a:pt x="19214" y="37022"/>
                </a:cubicBezTo>
                <a:lnTo>
                  <a:pt x="28493" y="46301"/>
                </a:lnTo>
                <a:lnTo>
                  <a:pt x="47051" y="19776"/>
                </a:lnTo>
                <a:cubicBezTo>
                  <a:pt x="50613" y="14668"/>
                  <a:pt x="57642" y="13450"/>
                  <a:pt x="62703" y="17011"/>
                </a:cubicBezTo>
                <a:close/>
                <a:moveTo>
                  <a:pt x="62703" y="91993"/>
                </a:moveTo>
                <a:cubicBezTo>
                  <a:pt x="67811" y="95555"/>
                  <a:pt x="69030" y="102584"/>
                  <a:pt x="65468" y="107645"/>
                </a:cubicBezTo>
                <a:lnTo>
                  <a:pt x="39225" y="145136"/>
                </a:lnTo>
                <a:cubicBezTo>
                  <a:pt x="37303" y="147854"/>
                  <a:pt x="34304" y="149588"/>
                  <a:pt x="30977" y="149869"/>
                </a:cubicBezTo>
                <a:cubicBezTo>
                  <a:pt x="27649" y="150151"/>
                  <a:pt x="24369" y="149026"/>
                  <a:pt x="22026" y="146683"/>
                </a:cubicBezTo>
                <a:lnTo>
                  <a:pt x="3280" y="127937"/>
                </a:lnTo>
                <a:cubicBezTo>
                  <a:pt x="-1125" y="123532"/>
                  <a:pt x="-1125" y="116409"/>
                  <a:pt x="3280" y="112051"/>
                </a:cubicBezTo>
                <a:cubicBezTo>
                  <a:pt x="7686" y="107692"/>
                  <a:pt x="14809" y="107645"/>
                  <a:pt x="19167" y="112051"/>
                </a:cubicBezTo>
                <a:lnTo>
                  <a:pt x="28446" y="121330"/>
                </a:lnTo>
                <a:lnTo>
                  <a:pt x="47004" y="94805"/>
                </a:lnTo>
                <a:cubicBezTo>
                  <a:pt x="50566" y="89697"/>
                  <a:pt x="57595" y="88478"/>
                  <a:pt x="62656" y="92040"/>
                </a:cubicBezTo>
                <a:close/>
                <a:moveTo>
                  <a:pt x="104974" y="44989"/>
                </a:moveTo>
                <a:cubicBezTo>
                  <a:pt x="104974" y="36694"/>
                  <a:pt x="111676" y="29993"/>
                  <a:pt x="119970" y="29993"/>
                </a:cubicBezTo>
                <a:lnTo>
                  <a:pt x="224945" y="29993"/>
                </a:lnTo>
                <a:cubicBezTo>
                  <a:pt x="233239" y="29993"/>
                  <a:pt x="239941" y="36694"/>
                  <a:pt x="239941" y="44989"/>
                </a:cubicBezTo>
                <a:cubicBezTo>
                  <a:pt x="239941" y="53284"/>
                  <a:pt x="233239" y="59985"/>
                  <a:pt x="224945" y="59985"/>
                </a:cubicBezTo>
                <a:lnTo>
                  <a:pt x="119970" y="59985"/>
                </a:lnTo>
                <a:cubicBezTo>
                  <a:pt x="111676" y="59985"/>
                  <a:pt x="104974" y="53284"/>
                  <a:pt x="104974" y="44989"/>
                </a:cubicBezTo>
                <a:close/>
                <a:moveTo>
                  <a:pt x="104974" y="119970"/>
                </a:moveTo>
                <a:cubicBezTo>
                  <a:pt x="104974" y="111676"/>
                  <a:pt x="111676" y="104974"/>
                  <a:pt x="119970" y="104974"/>
                </a:cubicBezTo>
                <a:lnTo>
                  <a:pt x="224945" y="104974"/>
                </a:lnTo>
                <a:cubicBezTo>
                  <a:pt x="233239" y="104974"/>
                  <a:pt x="239941" y="111676"/>
                  <a:pt x="239941" y="119970"/>
                </a:cubicBezTo>
                <a:cubicBezTo>
                  <a:pt x="239941" y="128265"/>
                  <a:pt x="233239" y="134967"/>
                  <a:pt x="224945" y="134967"/>
                </a:cubicBezTo>
                <a:lnTo>
                  <a:pt x="119970" y="134967"/>
                </a:lnTo>
                <a:cubicBezTo>
                  <a:pt x="111676" y="134967"/>
                  <a:pt x="104974" y="128265"/>
                  <a:pt x="104974" y="119970"/>
                </a:cubicBezTo>
                <a:close/>
                <a:moveTo>
                  <a:pt x="74982" y="194952"/>
                </a:moveTo>
                <a:cubicBezTo>
                  <a:pt x="74982" y="186657"/>
                  <a:pt x="81683" y="179956"/>
                  <a:pt x="89978" y="179956"/>
                </a:cubicBezTo>
                <a:lnTo>
                  <a:pt x="224945" y="179956"/>
                </a:lnTo>
                <a:cubicBezTo>
                  <a:pt x="233239" y="179956"/>
                  <a:pt x="239941" y="186657"/>
                  <a:pt x="239941" y="194952"/>
                </a:cubicBezTo>
                <a:cubicBezTo>
                  <a:pt x="239941" y="203247"/>
                  <a:pt x="233239" y="209948"/>
                  <a:pt x="224945" y="209948"/>
                </a:cubicBezTo>
                <a:lnTo>
                  <a:pt x="89978" y="209948"/>
                </a:lnTo>
                <a:cubicBezTo>
                  <a:pt x="81683" y="209948"/>
                  <a:pt x="74982" y="203247"/>
                  <a:pt x="74982" y="194952"/>
                </a:cubicBezTo>
                <a:close/>
                <a:moveTo>
                  <a:pt x="29993" y="176207"/>
                </a:moveTo>
                <a:cubicBezTo>
                  <a:pt x="40338" y="176207"/>
                  <a:pt x="48738" y="184606"/>
                  <a:pt x="48738" y="194952"/>
                </a:cubicBezTo>
                <a:cubicBezTo>
                  <a:pt x="48738" y="205298"/>
                  <a:pt x="40338" y="213697"/>
                  <a:pt x="29993" y="213697"/>
                </a:cubicBezTo>
                <a:cubicBezTo>
                  <a:pt x="19647" y="213697"/>
                  <a:pt x="11247" y="205298"/>
                  <a:pt x="11247" y="194952"/>
                </a:cubicBezTo>
                <a:cubicBezTo>
                  <a:pt x="11247" y="184606"/>
                  <a:pt x="19647" y="176207"/>
                  <a:pt x="29993" y="17620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67737" y="2159469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承担工作内容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7811" y="2687339"/>
            <a:ext cx="9573644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后端账单管理模块的核心功能开发，实现账单的增删改查（CRUD）操作。建立SQLite数据库，设计数据表结构，编写建表SQL语句。实现支付宝和微信账单导入功能，支持CSV/Excel文件解析、数据清洗与去重。编写项目一键启动脚本，简化部署流程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7811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19823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账单CRUD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60472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3112484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数据库建立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3227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505239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账单导入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45982" y="3767073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897994" y="3767073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一键启动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7811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19823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文件解析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60472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3112484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数据去重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53227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5505239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分类识别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45982" y="4342931"/>
            <a:ext cx="2291436" cy="479882"/>
          </a:xfrm>
          <a:custGeom>
            <a:avLst/>
            <a:gdLst/>
            <a:ahLst/>
            <a:cxnLst/>
            <a:rect l="l" t="t" r="r" b="b"/>
            <a:pathLst>
              <a:path w="2291436" h="479882">
                <a:moveTo>
                  <a:pt x="47988" y="0"/>
                </a:moveTo>
                <a:lnTo>
                  <a:pt x="2243448" y="0"/>
                </a:lnTo>
                <a:cubicBezTo>
                  <a:pt x="2269951" y="0"/>
                  <a:pt x="2291436" y="21485"/>
                  <a:pt x="2291436" y="47988"/>
                </a:cubicBezTo>
                <a:lnTo>
                  <a:pt x="2291436" y="431894"/>
                </a:lnTo>
                <a:cubicBezTo>
                  <a:pt x="2291436" y="458397"/>
                  <a:pt x="2269951" y="479882"/>
                  <a:pt x="2243448" y="479882"/>
                </a:cubicBezTo>
                <a:lnTo>
                  <a:pt x="47988" y="479882"/>
                </a:lnTo>
                <a:cubicBezTo>
                  <a:pt x="21485" y="479882"/>
                  <a:pt x="0" y="458397"/>
                  <a:pt x="0" y="43189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897994" y="4342931"/>
            <a:ext cx="2387413" cy="479882"/>
          </a:xfrm>
          <a:prstGeom prst="rect">
            <a:avLst/>
          </a:prstGeom>
          <a:noFill/>
          <a:ln/>
        </p:spPr>
        <p:txBody>
          <a:bodyPr wrap="square" lIns="143965" tIns="95976" rIns="143965" bIns="95976" rtlCol="0" anchor="ctr"/>
          <a:lstStyle/>
          <a:p>
            <a:pPr algn="ctr">
              <a:lnSpc>
                <a:spcPct val="130000"/>
              </a:lnSpc>
            </a:pPr>
            <a:r>
              <a:rPr lang="en-US" sz="151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Shell脚本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3876" y="5254707"/>
            <a:ext cx="9981544" cy="3935032"/>
          </a:xfrm>
          <a:custGeom>
            <a:avLst/>
            <a:gdLst/>
            <a:ahLst/>
            <a:cxnLst/>
            <a:rect l="l" t="t" r="r" b="b"/>
            <a:pathLst>
              <a:path w="9981544" h="3935032">
                <a:moveTo>
                  <a:pt x="47988" y="0"/>
                </a:moveTo>
                <a:lnTo>
                  <a:pt x="9885568" y="0"/>
                </a:lnTo>
                <a:cubicBezTo>
                  <a:pt x="9938574" y="0"/>
                  <a:pt x="9981544" y="42970"/>
                  <a:pt x="9981544" y="95975"/>
                </a:cubicBezTo>
                <a:lnTo>
                  <a:pt x="9981544" y="3839056"/>
                </a:lnTo>
                <a:cubicBezTo>
                  <a:pt x="9981544" y="3892062"/>
                  <a:pt x="9938574" y="3935032"/>
                  <a:pt x="9885568" y="3935032"/>
                </a:cubicBez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503876" y="5254707"/>
            <a:ext cx="47988" cy="3935032"/>
          </a:xfrm>
          <a:custGeom>
            <a:avLst/>
            <a:gdLst/>
            <a:ahLst/>
            <a:cxnLst/>
            <a:rect l="l" t="t" r="r" b="b"/>
            <a:pathLst>
              <a:path w="47988" h="3935032">
                <a:moveTo>
                  <a:pt x="47988" y="0"/>
                </a:moveTo>
                <a:lnTo>
                  <a:pt x="47988" y="0"/>
                </a:lnTo>
                <a:lnTo>
                  <a:pt x="47988" y="3935032"/>
                </a:lnTo>
                <a:lnTo>
                  <a:pt x="47988" y="3935032"/>
                </a:lnTo>
                <a:cubicBezTo>
                  <a:pt x="21485" y="3935032"/>
                  <a:pt x="0" y="3913547"/>
                  <a:pt x="0" y="3887044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782807" y="5542636"/>
            <a:ext cx="269934" cy="239941"/>
          </a:xfrm>
          <a:custGeom>
            <a:avLst/>
            <a:gdLst/>
            <a:ahLst/>
            <a:cxnLst/>
            <a:rect l="l" t="t" r="r" b="b"/>
            <a:pathLst>
              <a:path w="269934" h="239941">
                <a:moveTo>
                  <a:pt x="169083" y="562"/>
                </a:moveTo>
                <a:cubicBezTo>
                  <a:pt x="161117" y="-1734"/>
                  <a:pt x="152822" y="2906"/>
                  <a:pt x="150525" y="10872"/>
                </a:cubicBezTo>
                <a:lnTo>
                  <a:pt x="90540" y="220821"/>
                </a:lnTo>
                <a:cubicBezTo>
                  <a:pt x="88244" y="228787"/>
                  <a:pt x="92883" y="237082"/>
                  <a:pt x="100850" y="239379"/>
                </a:cubicBezTo>
                <a:cubicBezTo>
                  <a:pt x="108817" y="241675"/>
                  <a:pt x="117112" y="237035"/>
                  <a:pt x="119408" y="229069"/>
                </a:cubicBezTo>
                <a:lnTo>
                  <a:pt x="179393" y="19120"/>
                </a:lnTo>
                <a:cubicBezTo>
                  <a:pt x="181690" y="11154"/>
                  <a:pt x="177050" y="2859"/>
                  <a:pt x="169083" y="562"/>
                </a:cubicBezTo>
                <a:close/>
                <a:moveTo>
                  <a:pt x="199357" y="64344"/>
                </a:moveTo>
                <a:cubicBezTo>
                  <a:pt x="193499" y="70201"/>
                  <a:pt x="193499" y="79715"/>
                  <a:pt x="199357" y="85573"/>
                </a:cubicBezTo>
                <a:lnTo>
                  <a:pt x="233755" y="119970"/>
                </a:lnTo>
                <a:lnTo>
                  <a:pt x="199357" y="154368"/>
                </a:lnTo>
                <a:cubicBezTo>
                  <a:pt x="193499" y="160226"/>
                  <a:pt x="193499" y="169739"/>
                  <a:pt x="199357" y="175597"/>
                </a:cubicBezTo>
                <a:cubicBezTo>
                  <a:pt x="205215" y="181455"/>
                  <a:pt x="214728" y="181455"/>
                  <a:pt x="220586" y="175597"/>
                </a:cubicBezTo>
                <a:lnTo>
                  <a:pt x="265575" y="130608"/>
                </a:lnTo>
                <a:cubicBezTo>
                  <a:pt x="271433" y="124751"/>
                  <a:pt x="271433" y="115237"/>
                  <a:pt x="265575" y="109379"/>
                </a:cubicBezTo>
                <a:lnTo>
                  <a:pt x="220586" y="64390"/>
                </a:lnTo>
                <a:cubicBezTo>
                  <a:pt x="214728" y="58532"/>
                  <a:pt x="205215" y="58532"/>
                  <a:pt x="199357" y="64390"/>
                </a:cubicBezTo>
                <a:close/>
                <a:moveTo>
                  <a:pt x="70623" y="64344"/>
                </a:moveTo>
                <a:cubicBezTo>
                  <a:pt x="64765" y="58486"/>
                  <a:pt x="55252" y="58486"/>
                  <a:pt x="49394" y="64344"/>
                </a:cubicBezTo>
                <a:lnTo>
                  <a:pt x="4405" y="109332"/>
                </a:lnTo>
                <a:cubicBezTo>
                  <a:pt x="-1453" y="115190"/>
                  <a:pt x="-1453" y="124704"/>
                  <a:pt x="4405" y="130562"/>
                </a:cubicBezTo>
                <a:lnTo>
                  <a:pt x="49394" y="175551"/>
                </a:lnTo>
                <a:cubicBezTo>
                  <a:pt x="55252" y="181408"/>
                  <a:pt x="64765" y="181408"/>
                  <a:pt x="70623" y="175551"/>
                </a:cubicBezTo>
                <a:cubicBezTo>
                  <a:pt x="76481" y="169693"/>
                  <a:pt x="76481" y="160179"/>
                  <a:pt x="70623" y="154321"/>
                </a:cubicBezTo>
                <a:lnTo>
                  <a:pt x="36225" y="119970"/>
                </a:lnTo>
                <a:lnTo>
                  <a:pt x="70576" y="85573"/>
                </a:lnTo>
                <a:cubicBezTo>
                  <a:pt x="76434" y="79715"/>
                  <a:pt x="76434" y="70201"/>
                  <a:pt x="70576" y="643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1067737" y="5494648"/>
            <a:ext cx="9297712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技术点实现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781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1177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账单接口开发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177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 CRUD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77221" y="6022518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5721186" y="6166483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SQLite数据库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21186" y="6502400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数据表设计与创建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6781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91177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multer文件上传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177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CSV/Excel文件处理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77221" y="7030270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721186" y="7174235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数据清洗算法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21186" y="7510152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去重与格式统一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6781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91177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关键词分类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177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自动识别收支分类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577221" y="8038022"/>
            <a:ext cx="4666852" cy="863787"/>
          </a:xfrm>
          <a:custGeom>
            <a:avLst/>
            <a:gdLst/>
            <a:ahLst/>
            <a:cxnLst/>
            <a:rect l="l" t="t" r="r" b="b"/>
            <a:pathLst>
              <a:path w="4666852" h="863787">
                <a:moveTo>
                  <a:pt x="47992" y="0"/>
                </a:moveTo>
                <a:lnTo>
                  <a:pt x="4618860" y="0"/>
                </a:lnTo>
                <a:cubicBezTo>
                  <a:pt x="4645365" y="0"/>
                  <a:pt x="4666852" y="21487"/>
                  <a:pt x="4666852" y="47992"/>
                </a:cubicBezTo>
                <a:lnTo>
                  <a:pt x="4666852" y="815795"/>
                </a:lnTo>
                <a:cubicBezTo>
                  <a:pt x="4666852" y="842301"/>
                  <a:pt x="4645365" y="863787"/>
                  <a:pt x="4618860" y="863787"/>
                </a:cubicBezTo>
                <a:lnTo>
                  <a:pt x="47992" y="863787"/>
                </a:lnTo>
                <a:cubicBezTo>
                  <a:pt x="21487" y="863787"/>
                  <a:pt x="0" y="842301"/>
                  <a:pt x="0" y="815795"/>
                </a:cubicBezTo>
                <a:lnTo>
                  <a:pt x="0" y="47992"/>
                </a:lnTo>
                <a:cubicBezTo>
                  <a:pt x="0" y="21505"/>
                  <a:pt x="21505" y="0"/>
                  <a:pt x="47992" y="0"/>
                </a:cubicBezTo>
                <a:close/>
              </a:path>
            </a:pathLst>
          </a:custGeom>
          <a:solidFill>
            <a:srgbClr val="4A5568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5721186" y="8181987"/>
            <a:ext cx="4474899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Shell脚本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21186" y="8517904"/>
            <a:ext cx="4462902" cy="2399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项目一键启动脚本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794625" y="1919528"/>
            <a:ext cx="4978775" cy="5974530"/>
          </a:xfrm>
          <a:custGeom>
            <a:avLst/>
            <a:gdLst/>
            <a:ahLst/>
            <a:cxnLst/>
            <a:rect l="l" t="t" r="r" b="b"/>
            <a:pathLst>
              <a:path w="4978775" h="5974530">
                <a:moveTo>
                  <a:pt x="47988" y="0"/>
                </a:moveTo>
                <a:lnTo>
                  <a:pt x="4882784" y="0"/>
                </a:lnTo>
                <a:cubicBezTo>
                  <a:pt x="4935798" y="0"/>
                  <a:pt x="4978775" y="42977"/>
                  <a:pt x="4978775" y="95991"/>
                </a:cubicBezTo>
                <a:lnTo>
                  <a:pt x="4978775" y="5878539"/>
                </a:lnTo>
                <a:cubicBezTo>
                  <a:pt x="4978775" y="5931553"/>
                  <a:pt x="4935798" y="5974530"/>
                  <a:pt x="4882784" y="5974530"/>
                </a:cubicBez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10794625" y="1919528"/>
            <a:ext cx="47988" cy="5974530"/>
          </a:xfrm>
          <a:custGeom>
            <a:avLst/>
            <a:gdLst/>
            <a:ahLst/>
            <a:cxnLst/>
            <a:rect l="l" t="t" r="r" b="b"/>
            <a:pathLst>
              <a:path w="47988" h="5974530">
                <a:moveTo>
                  <a:pt x="47988" y="0"/>
                </a:moveTo>
                <a:lnTo>
                  <a:pt x="47988" y="0"/>
                </a:lnTo>
                <a:lnTo>
                  <a:pt x="47988" y="5974530"/>
                </a:lnTo>
                <a:lnTo>
                  <a:pt x="47988" y="5974530"/>
                </a:lnTo>
                <a:cubicBezTo>
                  <a:pt x="21485" y="5974530"/>
                  <a:pt x="0" y="5953045"/>
                  <a:pt x="0" y="5926542"/>
                </a:cubicBezTo>
                <a:lnTo>
                  <a:pt x="0" y="47988"/>
                </a:lnTo>
                <a:cubicBezTo>
                  <a:pt x="0" y="21503"/>
                  <a:pt x="21503" y="0"/>
                  <a:pt x="4798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088553" y="2207457"/>
            <a:ext cx="239941" cy="239941"/>
          </a:xfrm>
          <a:custGeom>
            <a:avLst/>
            <a:gdLst/>
            <a:ahLst/>
            <a:cxnLst/>
            <a:rect l="l" t="t" r="r" b="b"/>
            <a:pathLst>
              <a:path w="239941" h="239941">
                <a:moveTo>
                  <a:pt x="119970" y="0"/>
                </a:moveTo>
                <a:cubicBezTo>
                  <a:pt x="126859" y="0"/>
                  <a:pt x="133186" y="3796"/>
                  <a:pt x="136466" y="9841"/>
                </a:cubicBezTo>
                <a:lnTo>
                  <a:pt x="237692" y="197295"/>
                </a:lnTo>
                <a:cubicBezTo>
                  <a:pt x="240831" y="203106"/>
                  <a:pt x="240691" y="210136"/>
                  <a:pt x="237317" y="215806"/>
                </a:cubicBezTo>
                <a:cubicBezTo>
                  <a:pt x="233942" y="221477"/>
                  <a:pt x="227803" y="224945"/>
                  <a:pt x="221196" y="224945"/>
                </a:cubicBezTo>
                <a:lnTo>
                  <a:pt x="18745" y="224945"/>
                </a:lnTo>
                <a:cubicBezTo>
                  <a:pt x="12138" y="224945"/>
                  <a:pt x="6045" y="221477"/>
                  <a:pt x="2624" y="215806"/>
                </a:cubicBezTo>
                <a:cubicBezTo>
                  <a:pt x="-797" y="210136"/>
                  <a:pt x="-890" y="203106"/>
                  <a:pt x="2249" y="197295"/>
                </a:cubicBezTo>
                <a:lnTo>
                  <a:pt x="103475" y="9841"/>
                </a:lnTo>
                <a:cubicBezTo>
                  <a:pt x="106755" y="3796"/>
                  <a:pt x="113082" y="0"/>
                  <a:pt x="119970" y="0"/>
                </a:cubicBezTo>
                <a:close/>
                <a:moveTo>
                  <a:pt x="119970" y="78731"/>
                </a:moveTo>
                <a:cubicBezTo>
                  <a:pt x="113738" y="78731"/>
                  <a:pt x="108723" y="83745"/>
                  <a:pt x="108723" y="89978"/>
                </a:cubicBezTo>
                <a:lnTo>
                  <a:pt x="108723" y="142465"/>
                </a:lnTo>
                <a:cubicBezTo>
                  <a:pt x="108723" y="148698"/>
                  <a:pt x="113738" y="153712"/>
                  <a:pt x="119970" y="153712"/>
                </a:cubicBezTo>
                <a:cubicBezTo>
                  <a:pt x="126203" y="153712"/>
                  <a:pt x="131218" y="148698"/>
                  <a:pt x="131218" y="142465"/>
                </a:cubicBezTo>
                <a:lnTo>
                  <a:pt x="131218" y="89978"/>
                </a:lnTo>
                <a:cubicBezTo>
                  <a:pt x="131218" y="83745"/>
                  <a:pt x="126203" y="78731"/>
                  <a:pt x="119970" y="78731"/>
                </a:cubicBezTo>
                <a:close/>
                <a:moveTo>
                  <a:pt x="132483" y="179956"/>
                </a:moveTo>
                <a:cubicBezTo>
                  <a:pt x="132768" y="175311"/>
                  <a:pt x="130451" y="170892"/>
                  <a:pt x="126470" y="168484"/>
                </a:cubicBezTo>
                <a:cubicBezTo>
                  <a:pt x="122488" y="166076"/>
                  <a:pt x="117499" y="166076"/>
                  <a:pt x="113518" y="168484"/>
                </a:cubicBezTo>
                <a:cubicBezTo>
                  <a:pt x="109536" y="170892"/>
                  <a:pt x="107220" y="175311"/>
                  <a:pt x="107505" y="179956"/>
                </a:cubicBezTo>
                <a:cubicBezTo>
                  <a:pt x="107220" y="184600"/>
                  <a:pt x="109536" y="189019"/>
                  <a:pt x="113518" y="191427"/>
                </a:cubicBezTo>
                <a:cubicBezTo>
                  <a:pt x="117499" y="193836"/>
                  <a:pt x="122488" y="193836"/>
                  <a:pt x="126470" y="191427"/>
                </a:cubicBezTo>
                <a:cubicBezTo>
                  <a:pt x="130451" y="189019"/>
                  <a:pt x="132768" y="184600"/>
                  <a:pt x="132483" y="17995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11358486" y="2159469"/>
            <a:ext cx="4294943" cy="3359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工作难点与解决方案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8560" y="268733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异构账单文件解析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58560" y="3023256"/>
            <a:ext cx="4570875" cy="93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处理支付宝和微信导出的CSV/Excel格式差异，设计通用解析器并识别关键字段。解决方案：分析两种格式差异，编写适配器模式处理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58560" y="4102990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数据去重与分类识别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8560" y="4438908"/>
            <a:ext cx="4570875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设计高效算法，对比导入数据与现有记录，防止重复入库；实现基于关键词的支出自动分类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58560" y="5206719"/>
            <a:ext cx="457087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1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数据库事务完整性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58560" y="5542636"/>
            <a:ext cx="4570875" cy="623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在批量导入操作中，使用数据库事务确保所有记录要么全部成功，要么全部回滚，保证数据一致性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406400" cy="50800"/>
          </a:xfrm>
          <a:custGeom>
            <a:avLst/>
            <a:gdLst/>
            <a:ahLst/>
            <a:cxnLst/>
            <a:rect l="l" t="t" r="r" b="b"/>
            <a:pathLst>
              <a:path w="406400" h="50800">
                <a:moveTo>
                  <a:pt x="0" y="0"/>
                </a:moveTo>
                <a:lnTo>
                  <a:pt x="406400" y="0"/>
                </a:lnTo>
                <a:lnTo>
                  <a:pt x="406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66800" y="508000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项目背景与意义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727200"/>
            <a:ext cx="10033000" cy="2387600"/>
          </a:xfrm>
          <a:custGeom>
            <a:avLst/>
            <a:gdLst/>
            <a:ahLst/>
            <a:cxnLst/>
            <a:rect l="l" t="t" r="r" b="b"/>
            <a:pathLst>
              <a:path w="10033000" h="2387600">
                <a:moveTo>
                  <a:pt x="50800" y="0"/>
                </a:moveTo>
                <a:lnTo>
                  <a:pt x="9931408" y="0"/>
                </a:lnTo>
                <a:cubicBezTo>
                  <a:pt x="9987516" y="0"/>
                  <a:pt x="10033000" y="45484"/>
                  <a:pt x="10033000" y="101592"/>
                </a:cubicBezTo>
                <a:lnTo>
                  <a:pt x="10033000" y="2286008"/>
                </a:lnTo>
                <a:cubicBezTo>
                  <a:pt x="10033000" y="2342116"/>
                  <a:pt x="9987516" y="2387600"/>
                  <a:pt x="9931408" y="2387600"/>
                </a:cubicBezTo>
                <a:lnTo>
                  <a:pt x="50800" y="2387600"/>
                </a:lnTo>
                <a:cubicBezTo>
                  <a:pt x="22744" y="2387600"/>
                  <a:pt x="0" y="2364856"/>
                  <a:pt x="0" y="2336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533400" y="1727200"/>
            <a:ext cx="50800" cy="2387600"/>
          </a:xfrm>
          <a:custGeom>
            <a:avLst/>
            <a:gdLst/>
            <a:ahLst/>
            <a:cxnLst/>
            <a:rect l="l" t="t" r="r" b="b"/>
            <a:pathLst>
              <a:path w="50800" h="2387600">
                <a:moveTo>
                  <a:pt x="50800" y="0"/>
                </a:moveTo>
                <a:lnTo>
                  <a:pt x="50800" y="0"/>
                </a:lnTo>
                <a:lnTo>
                  <a:pt x="50800" y="2387600"/>
                </a:lnTo>
                <a:lnTo>
                  <a:pt x="50800" y="2387600"/>
                </a:lnTo>
                <a:cubicBezTo>
                  <a:pt x="22763" y="2387600"/>
                  <a:pt x="0" y="2364837"/>
                  <a:pt x="0" y="2336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863600" y="203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1006475" y="2171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574800" y="2032000"/>
            <a:ext cx="881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研究背景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574800" y="2489200"/>
            <a:ext cx="87884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随着数字化生活的普及，个人收支场景日益多元化（线上消费、线下支付、投资理财、日常开销等），传统记账方式（纸质账本、简单表格）已难以满足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高效记录、分类统计、趋势分析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的需求。同时，现有部分收支管理软件存在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广告冗余、功能复杂、数据安全隐患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等问题，轻量化、个性化的个人收支管理系统具有明确的实际应用场景。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8000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508000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781050" y="469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71450" y="-9525"/>
                </a:moveTo>
                <a:cubicBezTo>
                  <a:pt x="163532" y="-9525"/>
                  <a:pt x="157163" y="-3155"/>
                  <a:pt x="157163" y="4763"/>
                </a:cubicBezTo>
                <a:lnTo>
                  <a:pt x="157163" y="11906"/>
                </a:lnTo>
                <a:lnTo>
                  <a:pt x="156091" y="11906"/>
                </a:lnTo>
                <a:cubicBezTo>
                  <a:pt x="134303" y="11906"/>
                  <a:pt x="116681" y="29587"/>
                  <a:pt x="116681" y="51316"/>
                </a:cubicBezTo>
                <a:cubicBezTo>
                  <a:pt x="116681" y="71199"/>
                  <a:pt x="131505" y="87987"/>
                  <a:pt x="151209" y="90428"/>
                </a:cubicBezTo>
                <a:lnTo>
                  <a:pt x="187523" y="94952"/>
                </a:lnTo>
                <a:cubicBezTo>
                  <a:pt x="190560" y="95310"/>
                  <a:pt x="192881" y="97929"/>
                  <a:pt x="192881" y="101025"/>
                </a:cubicBezTo>
                <a:cubicBezTo>
                  <a:pt x="192881" y="104418"/>
                  <a:pt x="190143" y="107097"/>
                  <a:pt x="186809" y="107097"/>
                </a:cubicBezTo>
                <a:lnTo>
                  <a:pt x="142875" y="107156"/>
                </a:lnTo>
                <a:cubicBezTo>
                  <a:pt x="133648" y="107156"/>
                  <a:pt x="126206" y="114598"/>
                  <a:pt x="126206" y="123825"/>
                </a:cubicBezTo>
                <a:cubicBezTo>
                  <a:pt x="126206" y="133052"/>
                  <a:pt x="133648" y="140494"/>
                  <a:pt x="142875" y="140494"/>
                </a:cubicBezTo>
                <a:lnTo>
                  <a:pt x="157163" y="140494"/>
                </a:lnTo>
                <a:lnTo>
                  <a:pt x="157163" y="147638"/>
                </a:lnTo>
                <a:cubicBezTo>
                  <a:pt x="157163" y="155555"/>
                  <a:pt x="163532" y="161925"/>
                  <a:pt x="171450" y="161925"/>
                </a:cubicBezTo>
                <a:cubicBezTo>
                  <a:pt x="179368" y="161925"/>
                  <a:pt x="185738" y="155555"/>
                  <a:pt x="185738" y="147638"/>
                </a:cubicBezTo>
                <a:lnTo>
                  <a:pt x="185738" y="140494"/>
                </a:lnTo>
                <a:lnTo>
                  <a:pt x="186809" y="140494"/>
                </a:lnTo>
                <a:cubicBezTo>
                  <a:pt x="208598" y="140494"/>
                  <a:pt x="226219" y="122813"/>
                  <a:pt x="226219" y="101084"/>
                </a:cubicBezTo>
                <a:cubicBezTo>
                  <a:pt x="226219" y="81201"/>
                  <a:pt x="211395" y="64413"/>
                  <a:pt x="191691" y="61972"/>
                </a:cubicBezTo>
                <a:lnTo>
                  <a:pt x="155377" y="57448"/>
                </a:lnTo>
                <a:cubicBezTo>
                  <a:pt x="152340" y="57090"/>
                  <a:pt x="150019" y="54471"/>
                  <a:pt x="150019" y="51375"/>
                </a:cubicBezTo>
                <a:cubicBezTo>
                  <a:pt x="150019" y="47982"/>
                  <a:pt x="152757" y="45303"/>
                  <a:pt x="156091" y="45303"/>
                </a:cubicBezTo>
                <a:lnTo>
                  <a:pt x="195263" y="45244"/>
                </a:lnTo>
                <a:cubicBezTo>
                  <a:pt x="204490" y="45244"/>
                  <a:pt x="211931" y="37802"/>
                  <a:pt x="211931" y="28575"/>
                </a:cubicBezTo>
                <a:cubicBezTo>
                  <a:pt x="211931" y="19348"/>
                  <a:pt x="204490" y="11906"/>
                  <a:pt x="195263" y="11906"/>
                </a:cubicBezTo>
                <a:lnTo>
                  <a:pt x="185738" y="11906"/>
                </a:lnTo>
                <a:lnTo>
                  <a:pt x="185738" y="4763"/>
                </a:lnTo>
                <a:cubicBezTo>
                  <a:pt x="185738" y="-3155"/>
                  <a:pt x="179368" y="-9525"/>
                  <a:pt x="171450" y="-9525"/>
                </a:cubicBezTo>
                <a:close/>
                <a:moveTo>
                  <a:pt x="65068" y="203299"/>
                </a:moveTo>
                <a:lnTo>
                  <a:pt x="39707" y="228600"/>
                </a:lnTo>
                <a:lnTo>
                  <a:pt x="19050" y="228600"/>
                </a:lnTo>
                <a:cubicBezTo>
                  <a:pt x="8513" y="228600"/>
                  <a:pt x="0" y="237113"/>
                  <a:pt x="0" y="247650"/>
                </a:cubicBezTo>
                <a:lnTo>
                  <a:pt x="0" y="285750"/>
                </a:lnTo>
                <a:cubicBezTo>
                  <a:pt x="0" y="296287"/>
                  <a:pt x="8513" y="304800"/>
                  <a:pt x="19050" y="304800"/>
                </a:cubicBezTo>
                <a:lnTo>
                  <a:pt x="209848" y="304800"/>
                </a:lnTo>
                <a:cubicBezTo>
                  <a:pt x="227112" y="304800"/>
                  <a:pt x="243959" y="299264"/>
                  <a:pt x="257889" y="289024"/>
                </a:cubicBezTo>
                <a:lnTo>
                  <a:pt x="333256" y="233482"/>
                </a:lnTo>
                <a:cubicBezTo>
                  <a:pt x="343852" y="225683"/>
                  <a:pt x="346115" y="210800"/>
                  <a:pt x="338316" y="200204"/>
                </a:cubicBezTo>
                <a:cubicBezTo>
                  <a:pt x="330518" y="189607"/>
                  <a:pt x="315635" y="187345"/>
                  <a:pt x="305038" y="195143"/>
                </a:cubicBezTo>
                <a:lnTo>
                  <a:pt x="233720" y="247650"/>
                </a:lnTo>
                <a:lnTo>
                  <a:pt x="166688" y="247650"/>
                </a:lnTo>
                <a:cubicBezTo>
                  <a:pt x="158770" y="247650"/>
                  <a:pt x="152400" y="241280"/>
                  <a:pt x="152400" y="233363"/>
                </a:cubicBezTo>
                <a:cubicBezTo>
                  <a:pt x="152400" y="225445"/>
                  <a:pt x="158770" y="219075"/>
                  <a:pt x="166688" y="219075"/>
                </a:cubicBezTo>
                <a:lnTo>
                  <a:pt x="209550" y="219075"/>
                </a:lnTo>
                <a:cubicBezTo>
                  <a:pt x="220087" y="219075"/>
                  <a:pt x="228600" y="210562"/>
                  <a:pt x="228600" y="200025"/>
                </a:cubicBezTo>
                <a:cubicBezTo>
                  <a:pt x="228600" y="189488"/>
                  <a:pt x="220087" y="180975"/>
                  <a:pt x="209550" y="180975"/>
                </a:cubicBezTo>
                <a:lnTo>
                  <a:pt x="118943" y="180975"/>
                </a:lnTo>
                <a:cubicBezTo>
                  <a:pt x="98762" y="180975"/>
                  <a:pt x="79355" y="189012"/>
                  <a:pt x="65068" y="20329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1295400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实用意义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2000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为用户提供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便捷的收支记录、分类统计、数据可视化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功能，降低个人财务管理门槛，帮助用户养成合理消费习惯，提升财务规划能力。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28467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3928467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4201517" y="469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14789" y="714"/>
                </a:moveTo>
                <a:cubicBezTo>
                  <a:pt x="204668" y="-2203"/>
                  <a:pt x="194131" y="3691"/>
                  <a:pt x="191214" y="13811"/>
                </a:cubicBezTo>
                <a:lnTo>
                  <a:pt x="115014" y="280511"/>
                </a:lnTo>
                <a:cubicBezTo>
                  <a:pt x="112097" y="290632"/>
                  <a:pt x="117991" y="301169"/>
                  <a:pt x="128111" y="304086"/>
                </a:cubicBezTo>
                <a:cubicBezTo>
                  <a:pt x="138232" y="307003"/>
                  <a:pt x="148769" y="301109"/>
                  <a:pt x="151686" y="290989"/>
                </a:cubicBezTo>
                <a:lnTo>
                  <a:pt x="227886" y="24289"/>
                </a:lnTo>
                <a:cubicBezTo>
                  <a:pt x="230803" y="14168"/>
                  <a:pt x="224909" y="3631"/>
                  <a:pt x="214789" y="714"/>
                </a:cubicBezTo>
                <a:close/>
                <a:moveTo>
                  <a:pt x="253246" y="81736"/>
                </a:moveTo>
                <a:cubicBezTo>
                  <a:pt x="245805" y="89178"/>
                  <a:pt x="245805" y="101263"/>
                  <a:pt x="253246" y="108704"/>
                </a:cubicBezTo>
                <a:lnTo>
                  <a:pt x="296942" y="152400"/>
                </a:lnTo>
                <a:lnTo>
                  <a:pt x="253246" y="196096"/>
                </a:lnTo>
                <a:cubicBezTo>
                  <a:pt x="245805" y="203537"/>
                  <a:pt x="245805" y="215622"/>
                  <a:pt x="253246" y="223064"/>
                </a:cubicBezTo>
                <a:cubicBezTo>
                  <a:pt x="260687" y="230505"/>
                  <a:pt x="272772" y="230505"/>
                  <a:pt x="280214" y="223064"/>
                </a:cubicBezTo>
                <a:lnTo>
                  <a:pt x="337364" y="165914"/>
                </a:lnTo>
                <a:cubicBezTo>
                  <a:pt x="344805" y="158472"/>
                  <a:pt x="344805" y="146387"/>
                  <a:pt x="337364" y="138946"/>
                </a:cubicBezTo>
                <a:lnTo>
                  <a:pt x="280214" y="81796"/>
                </a:lnTo>
                <a:cubicBezTo>
                  <a:pt x="272772" y="74355"/>
                  <a:pt x="260687" y="74355"/>
                  <a:pt x="253246" y="81796"/>
                </a:cubicBezTo>
                <a:close/>
                <a:moveTo>
                  <a:pt x="89714" y="81736"/>
                </a:moveTo>
                <a:cubicBezTo>
                  <a:pt x="82272" y="74295"/>
                  <a:pt x="70187" y="74295"/>
                  <a:pt x="62746" y="81736"/>
                </a:cubicBezTo>
                <a:lnTo>
                  <a:pt x="5596" y="138886"/>
                </a:lnTo>
                <a:cubicBezTo>
                  <a:pt x="-1845" y="146328"/>
                  <a:pt x="-1845" y="158413"/>
                  <a:pt x="5596" y="165854"/>
                </a:cubicBezTo>
                <a:lnTo>
                  <a:pt x="62746" y="223004"/>
                </a:lnTo>
                <a:cubicBezTo>
                  <a:pt x="70187" y="230445"/>
                  <a:pt x="82272" y="230445"/>
                  <a:pt x="89714" y="223004"/>
                </a:cubicBezTo>
                <a:cubicBezTo>
                  <a:pt x="97155" y="215563"/>
                  <a:pt x="97155" y="203478"/>
                  <a:pt x="89714" y="196036"/>
                </a:cubicBezTo>
                <a:lnTo>
                  <a:pt x="46018" y="152400"/>
                </a:lnTo>
                <a:lnTo>
                  <a:pt x="89654" y="108704"/>
                </a:lnTo>
                <a:cubicBezTo>
                  <a:pt x="97095" y="101263"/>
                  <a:pt x="97095" y="89178"/>
                  <a:pt x="89654" y="81736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4715867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技术意义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182467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结合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 前端框架与 Node.js 后端技术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，搭建前后端分离的轻量应用，实践响应式开发、API 接口设计、数据持久化等核心技术，积累全栈项目开发经验。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349034" y="4394200"/>
            <a:ext cx="3213100" cy="4241800"/>
          </a:xfrm>
          <a:custGeom>
            <a:avLst/>
            <a:gdLst/>
            <a:ahLst/>
            <a:cxnLst/>
            <a:rect l="l" t="t" r="r" b="b"/>
            <a:pathLst>
              <a:path w="3213100" h="4241800">
                <a:moveTo>
                  <a:pt x="50800" y="0"/>
                </a:moveTo>
                <a:lnTo>
                  <a:pt x="3162300" y="0"/>
                </a:lnTo>
                <a:cubicBezTo>
                  <a:pt x="3190356" y="0"/>
                  <a:pt x="3213100" y="22744"/>
                  <a:pt x="3213100" y="50800"/>
                </a:cubicBezTo>
                <a:lnTo>
                  <a:pt x="3213100" y="4140202"/>
                </a:lnTo>
                <a:cubicBezTo>
                  <a:pt x="3213100" y="4196313"/>
                  <a:pt x="3167613" y="4241800"/>
                  <a:pt x="3111502" y="4241800"/>
                </a:cubicBezTo>
                <a:lnTo>
                  <a:pt x="101598" y="4241800"/>
                </a:lnTo>
                <a:cubicBezTo>
                  <a:pt x="45487" y="4241800"/>
                  <a:pt x="0" y="4196313"/>
                  <a:pt x="0" y="41402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7349034" y="4394200"/>
            <a:ext cx="3213100" cy="50800"/>
          </a:xfrm>
          <a:custGeom>
            <a:avLst/>
            <a:gdLst/>
            <a:ahLst/>
            <a:cxnLst/>
            <a:rect l="l" t="t" r="r" b="b"/>
            <a:pathLst>
              <a:path w="3213100" h="50800">
                <a:moveTo>
                  <a:pt x="50800" y="0"/>
                </a:moveTo>
                <a:lnTo>
                  <a:pt x="3162300" y="0"/>
                </a:lnTo>
                <a:cubicBezTo>
                  <a:pt x="3190337" y="0"/>
                  <a:pt x="3213100" y="22763"/>
                  <a:pt x="3213100" y="50800"/>
                </a:cubicBezTo>
                <a:lnTo>
                  <a:pt x="3213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7641134" y="4699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190500"/>
                </a:moveTo>
                <a:lnTo>
                  <a:pt x="14585" y="190500"/>
                </a:lnTo>
                <a:cubicBezTo>
                  <a:pt x="-238" y="190500"/>
                  <a:pt x="-9346" y="174367"/>
                  <a:pt x="-1726" y="161627"/>
                </a:cubicBezTo>
                <a:lnTo>
                  <a:pt x="29766" y="109121"/>
                </a:lnTo>
                <a:cubicBezTo>
                  <a:pt x="34945" y="100489"/>
                  <a:pt x="44232" y="95250"/>
                  <a:pt x="54293" y="95250"/>
                </a:cubicBezTo>
                <a:lnTo>
                  <a:pt x="110847" y="95250"/>
                </a:lnTo>
                <a:cubicBezTo>
                  <a:pt x="156150" y="18514"/>
                  <a:pt x="223718" y="14645"/>
                  <a:pt x="268903" y="21253"/>
                </a:cubicBezTo>
                <a:cubicBezTo>
                  <a:pt x="276523" y="22384"/>
                  <a:pt x="282476" y="28337"/>
                  <a:pt x="283547" y="35897"/>
                </a:cubicBezTo>
                <a:cubicBezTo>
                  <a:pt x="290155" y="81082"/>
                  <a:pt x="286286" y="148650"/>
                  <a:pt x="209550" y="193953"/>
                </a:cubicBezTo>
                <a:lnTo>
                  <a:pt x="209550" y="250508"/>
                </a:lnTo>
                <a:cubicBezTo>
                  <a:pt x="209550" y="260568"/>
                  <a:pt x="204311" y="269855"/>
                  <a:pt x="195679" y="275034"/>
                </a:cubicBezTo>
                <a:lnTo>
                  <a:pt x="143173" y="306526"/>
                </a:lnTo>
                <a:cubicBezTo>
                  <a:pt x="130493" y="314146"/>
                  <a:pt x="114300" y="304979"/>
                  <a:pt x="114300" y="290215"/>
                </a:cubicBezTo>
                <a:lnTo>
                  <a:pt x="114300" y="228600"/>
                </a:lnTo>
                <a:cubicBezTo>
                  <a:pt x="114300" y="207585"/>
                  <a:pt x="97215" y="190500"/>
                  <a:pt x="76200" y="190500"/>
                </a:cubicBezTo>
                <a:lnTo>
                  <a:pt x="76140" y="190500"/>
                </a:lnTo>
                <a:close/>
                <a:moveTo>
                  <a:pt x="238125" y="95250"/>
                </a:moveTo>
                <a:cubicBezTo>
                  <a:pt x="238125" y="79479"/>
                  <a:pt x="225321" y="66675"/>
                  <a:pt x="209550" y="66675"/>
                </a:cubicBezTo>
                <a:cubicBezTo>
                  <a:pt x="193779" y="66675"/>
                  <a:pt x="180975" y="79479"/>
                  <a:pt x="180975" y="95250"/>
                </a:cubicBezTo>
                <a:cubicBezTo>
                  <a:pt x="180975" y="111021"/>
                  <a:pt x="193779" y="123825"/>
                  <a:pt x="209550" y="123825"/>
                </a:cubicBezTo>
                <a:cubicBezTo>
                  <a:pt x="225321" y="123825"/>
                  <a:pt x="238125" y="111021"/>
                  <a:pt x="238125" y="952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8136434" y="4673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拓展意义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603034" y="5181600"/>
            <a:ext cx="28067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系统可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灵活扩展功能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（如预算设置、账单导出、多端同步），为后续个性化财务工具开发提供可复用的技术方案与需求参考。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0896600" y="1727200"/>
            <a:ext cx="4851400" cy="6908800"/>
          </a:xfrm>
          <a:custGeom>
            <a:avLst/>
            <a:gdLst/>
            <a:ahLst/>
            <a:cxnLst/>
            <a:rect l="l" t="t" r="r" b="b"/>
            <a:pathLst>
              <a:path w="4851400" h="6908800">
                <a:moveTo>
                  <a:pt x="50800" y="0"/>
                </a:moveTo>
                <a:lnTo>
                  <a:pt x="4749812" y="0"/>
                </a:lnTo>
                <a:cubicBezTo>
                  <a:pt x="4805917" y="0"/>
                  <a:pt x="4851400" y="45483"/>
                  <a:pt x="4851400" y="101588"/>
                </a:cubicBezTo>
                <a:lnTo>
                  <a:pt x="4851400" y="6807212"/>
                </a:lnTo>
                <a:cubicBezTo>
                  <a:pt x="4851400" y="6863317"/>
                  <a:pt x="4805917" y="6908800"/>
                  <a:pt x="4749812" y="6908800"/>
                </a:cubicBezTo>
                <a:lnTo>
                  <a:pt x="50800" y="6908800"/>
                </a:lnTo>
                <a:cubicBezTo>
                  <a:pt x="22744" y="6908800"/>
                  <a:pt x="0" y="6886056"/>
                  <a:pt x="0" y="685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7" name="Shape 25"/>
          <p:cNvSpPr/>
          <p:nvPr/>
        </p:nvSpPr>
        <p:spPr>
          <a:xfrm>
            <a:off x="10896600" y="1727200"/>
            <a:ext cx="50800" cy="6908800"/>
          </a:xfrm>
          <a:custGeom>
            <a:avLst/>
            <a:gdLst/>
            <a:ahLst/>
            <a:cxnLst/>
            <a:rect l="l" t="t" r="r" b="b"/>
            <a:pathLst>
              <a:path w="50800" h="6908800">
                <a:moveTo>
                  <a:pt x="50800" y="0"/>
                </a:moveTo>
                <a:lnTo>
                  <a:pt x="50800" y="0"/>
                </a:lnTo>
                <a:lnTo>
                  <a:pt x="50800" y="6908800"/>
                </a:lnTo>
                <a:lnTo>
                  <a:pt x="50800" y="6908800"/>
                </a:lnTo>
                <a:cubicBezTo>
                  <a:pt x="22763" y="6908800"/>
                  <a:pt x="0" y="6886037"/>
                  <a:pt x="0" y="685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11290300" y="2082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11544300" y="2032000"/>
            <a:ext cx="402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项目题目的灵感来源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1226800" y="2641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11394976" y="2717800"/>
            <a:ext cx="16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785600" y="2641599"/>
            <a:ext cx="3537744" cy="4980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作为一个大学生，在日常生活中经常会不注意自己的消费习惯，从而导致每月的生活费收支不明，月末自己的钱包空空。</a:t>
            </a:r>
            <a:endParaRPr lang="en-US" altLang="zh-CN" sz="1600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同时，可支付的平台过多，微信和支付宝虽支持账单统计，但是可用于支付的平台过多，导致账单统计不直观，还要手动进行各个平台的整合。</a:t>
            </a:r>
            <a:endParaRPr lang="en-US" altLang="zh-CN" sz="1600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账单由纯数字构成，直观性差。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785600" y="41656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785600" y="53340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377811" y="6223000"/>
            <a:ext cx="19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785600" y="6146800"/>
            <a:ext cx="375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4"/>
          <p:cNvSpPr/>
          <p:nvPr/>
        </p:nvSpPr>
        <p:spPr>
          <a:xfrm>
            <a:off x="338667" y="1735666"/>
            <a:ext cx="8794750" cy="7362297"/>
          </a:xfrm>
          <a:custGeom>
            <a:avLst/>
            <a:gdLst/>
            <a:ahLst/>
            <a:cxnLst/>
            <a:rect l="l" t="t" r="r" b="b"/>
            <a:pathLst>
              <a:path w="8794750" h="3937000">
                <a:moveTo>
                  <a:pt x="42333" y="0"/>
                </a:moveTo>
                <a:lnTo>
                  <a:pt x="8710065" y="0"/>
                </a:lnTo>
                <a:cubicBezTo>
                  <a:pt x="8756835" y="0"/>
                  <a:pt x="8794750" y="37915"/>
                  <a:pt x="8794750" y="84685"/>
                </a:cubicBezTo>
                <a:lnTo>
                  <a:pt x="8794750" y="3852315"/>
                </a:lnTo>
                <a:cubicBezTo>
                  <a:pt x="8794750" y="3899085"/>
                  <a:pt x="8756835" y="3937000"/>
                  <a:pt x="8710065" y="3937000"/>
                </a:cubicBezTo>
                <a:lnTo>
                  <a:pt x="42333" y="3937000"/>
                </a:lnTo>
                <a:cubicBezTo>
                  <a:pt x="18953" y="3937000"/>
                  <a:pt x="0" y="3918047"/>
                  <a:pt x="0" y="3894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Shape 0"/>
          <p:cNvSpPr/>
          <p:nvPr/>
        </p:nvSpPr>
        <p:spPr>
          <a:xfrm>
            <a:off x="423333" y="529167"/>
            <a:ext cx="338667" cy="42333"/>
          </a:xfrm>
          <a:custGeom>
            <a:avLst/>
            <a:gdLst/>
            <a:ahLst/>
            <a:cxnLst/>
            <a:rect l="l" t="t" r="r" b="b"/>
            <a:pathLst>
              <a:path w="338667" h="42333">
                <a:moveTo>
                  <a:pt x="0" y="0"/>
                </a:moveTo>
                <a:lnTo>
                  <a:pt x="338667" y="0"/>
                </a:lnTo>
                <a:lnTo>
                  <a:pt x="338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00" y="423333"/>
            <a:ext cx="215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 OBJECTIVES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研究目的与技术路线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270000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从需求分析到部署总结的完整开发流程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03792" y="2032000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85208" y="105833"/>
                </a:moveTo>
                <a:cubicBezTo>
                  <a:pt x="185208" y="62025"/>
                  <a:pt x="149642" y="26458"/>
                  <a:pt x="105833" y="26458"/>
                </a:cubicBezTo>
                <a:cubicBezTo>
                  <a:pt x="62025" y="26458"/>
                  <a:pt x="26458" y="62025"/>
                  <a:pt x="26458" y="105833"/>
                </a:cubicBezTo>
                <a:cubicBezTo>
                  <a:pt x="26458" y="149642"/>
                  <a:pt x="62025" y="185208"/>
                  <a:pt x="105833" y="185208"/>
                </a:cubicBezTo>
                <a:cubicBezTo>
                  <a:pt x="149642" y="185208"/>
                  <a:pt x="185208" y="149642"/>
                  <a:pt x="185208" y="105833"/>
                </a:cubicBezTo>
                <a:close/>
                <a:moveTo>
                  <a:pt x="0" y="105833"/>
                </a:moveTo>
                <a:cubicBezTo>
                  <a:pt x="0" y="47422"/>
                  <a:pt x="47422" y="0"/>
                  <a:pt x="105833" y="0"/>
                </a:cubicBezTo>
                <a:cubicBezTo>
                  <a:pt x="164244" y="0"/>
                  <a:pt x="211667" y="47422"/>
                  <a:pt x="211667" y="105833"/>
                </a:cubicBezTo>
                <a:cubicBezTo>
                  <a:pt x="211667" y="164244"/>
                  <a:pt x="164244" y="211667"/>
                  <a:pt x="105833" y="211667"/>
                </a:cubicBezTo>
                <a:cubicBezTo>
                  <a:pt x="47422" y="211667"/>
                  <a:pt x="0" y="164244"/>
                  <a:pt x="0" y="105833"/>
                </a:cubicBezTo>
                <a:close/>
                <a:moveTo>
                  <a:pt x="105833" y="138906"/>
                </a:moveTo>
                <a:cubicBezTo>
                  <a:pt x="124087" y="138906"/>
                  <a:pt x="138906" y="124087"/>
                  <a:pt x="138906" y="105833"/>
                </a:cubicBezTo>
                <a:cubicBezTo>
                  <a:pt x="138906" y="87580"/>
                  <a:pt x="124087" y="72760"/>
                  <a:pt x="105833" y="72760"/>
                </a:cubicBezTo>
                <a:cubicBezTo>
                  <a:pt x="87580" y="72760"/>
                  <a:pt x="72760" y="87580"/>
                  <a:pt x="72760" y="105833"/>
                </a:cubicBezTo>
                <a:cubicBezTo>
                  <a:pt x="72760" y="124087"/>
                  <a:pt x="87580" y="138906"/>
                  <a:pt x="105833" y="138906"/>
                </a:cubicBezTo>
                <a:close/>
                <a:moveTo>
                  <a:pt x="105833" y="46302"/>
                </a:moveTo>
                <a:cubicBezTo>
                  <a:pt x="138690" y="46302"/>
                  <a:pt x="165365" y="72977"/>
                  <a:pt x="165365" y="105833"/>
                </a:cubicBezTo>
                <a:cubicBezTo>
                  <a:pt x="165365" y="138690"/>
                  <a:pt x="138690" y="165365"/>
                  <a:pt x="105833" y="165365"/>
                </a:cubicBezTo>
                <a:cubicBezTo>
                  <a:pt x="72977" y="165365"/>
                  <a:pt x="46302" y="138690"/>
                  <a:pt x="46302" y="105833"/>
                </a:cubicBezTo>
                <a:cubicBezTo>
                  <a:pt x="46302" y="72977"/>
                  <a:pt x="72977" y="46302"/>
                  <a:pt x="105833" y="46302"/>
                </a:cubicBezTo>
                <a:close/>
                <a:moveTo>
                  <a:pt x="92604" y="105833"/>
                </a:moveTo>
                <a:cubicBezTo>
                  <a:pt x="92604" y="98532"/>
                  <a:pt x="98532" y="92604"/>
                  <a:pt x="105833" y="92604"/>
                </a:cubicBezTo>
                <a:cubicBezTo>
                  <a:pt x="113135" y="92604"/>
                  <a:pt x="119063" y="98532"/>
                  <a:pt x="119063" y="105833"/>
                </a:cubicBezTo>
                <a:cubicBezTo>
                  <a:pt x="119063" y="113135"/>
                  <a:pt x="113135" y="119063"/>
                  <a:pt x="105833" y="119063"/>
                </a:cubicBezTo>
                <a:cubicBezTo>
                  <a:pt x="98532" y="119063"/>
                  <a:pt x="92604" y="113135"/>
                  <a:pt x="92604" y="10583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41917" y="1989666"/>
            <a:ext cx="8191500" cy="18102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 err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研究目的</a:t>
            </a:r>
            <a:r>
              <a:rPr lang="zh-CN" alt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endParaRPr lang="en-US" altLang="zh-CN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67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解决记账复杂难的问题</a:t>
            </a:r>
            <a:endParaRPr lang="en-US" sz="3600" dirty="0"/>
          </a:p>
        </p:txBody>
      </p:sp>
      <p:sp>
        <p:nvSpPr>
          <p:cNvPr id="11" name="Text 9"/>
          <p:cNvSpPr/>
          <p:nvPr/>
        </p:nvSpPr>
        <p:spPr>
          <a:xfrm>
            <a:off x="851545" y="2518833"/>
            <a:ext cx="1693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094139" y="2518833"/>
            <a:ext cx="2010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41114" y="1778001"/>
            <a:ext cx="45719" cy="7281332"/>
          </a:xfrm>
          <a:custGeom>
            <a:avLst/>
            <a:gdLst/>
            <a:ahLst/>
            <a:cxnLst/>
            <a:rect l="l" t="t" r="r" b="b"/>
            <a:pathLst>
              <a:path w="42333" h="3937000">
                <a:moveTo>
                  <a:pt x="42333" y="0"/>
                </a:moveTo>
                <a:lnTo>
                  <a:pt x="42333" y="0"/>
                </a:lnTo>
                <a:lnTo>
                  <a:pt x="42333" y="3937000"/>
                </a:lnTo>
                <a:lnTo>
                  <a:pt x="42333" y="3937000"/>
                </a:lnTo>
                <a:cubicBezTo>
                  <a:pt x="18953" y="3937000"/>
                  <a:pt x="0" y="3918047"/>
                  <a:pt x="0" y="3894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703792" y="5376333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211667" y="39688"/>
                </a:moveTo>
                <a:cubicBezTo>
                  <a:pt x="211667" y="60441"/>
                  <a:pt x="187234" y="91405"/>
                  <a:pt x="176692" y="103766"/>
                </a:cubicBezTo>
                <a:cubicBezTo>
                  <a:pt x="175121" y="105585"/>
                  <a:pt x="172806" y="106288"/>
                  <a:pt x="170698" y="105833"/>
                </a:cubicBezTo>
                <a:lnTo>
                  <a:pt x="132292" y="105833"/>
                </a:lnTo>
                <a:cubicBezTo>
                  <a:pt x="124974" y="105833"/>
                  <a:pt x="119063" y="111745"/>
                  <a:pt x="119063" y="119063"/>
                </a:cubicBezTo>
                <a:cubicBezTo>
                  <a:pt x="119063" y="126380"/>
                  <a:pt x="124974" y="132292"/>
                  <a:pt x="132292" y="132292"/>
                </a:cubicBezTo>
                <a:lnTo>
                  <a:pt x="171979" y="132292"/>
                </a:lnTo>
                <a:cubicBezTo>
                  <a:pt x="193890" y="132292"/>
                  <a:pt x="211667" y="150068"/>
                  <a:pt x="211667" y="171979"/>
                </a:cubicBezTo>
                <a:cubicBezTo>
                  <a:pt x="211667" y="193890"/>
                  <a:pt x="193890" y="211667"/>
                  <a:pt x="171979" y="211667"/>
                </a:cubicBezTo>
                <a:lnTo>
                  <a:pt x="57712" y="211667"/>
                </a:lnTo>
                <a:cubicBezTo>
                  <a:pt x="61309" y="207574"/>
                  <a:pt x="65691" y="202324"/>
                  <a:pt x="70115" y="196453"/>
                </a:cubicBezTo>
                <a:cubicBezTo>
                  <a:pt x="72719" y="192980"/>
                  <a:pt x="75406" y="189177"/>
                  <a:pt x="77969" y="185208"/>
                </a:cubicBezTo>
                <a:lnTo>
                  <a:pt x="171979" y="185208"/>
                </a:lnTo>
                <a:cubicBezTo>
                  <a:pt x="179297" y="185208"/>
                  <a:pt x="185208" y="179297"/>
                  <a:pt x="185208" y="171979"/>
                </a:cubicBezTo>
                <a:cubicBezTo>
                  <a:pt x="185208" y="164662"/>
                  <a:pt x="179297" y="158750"/>
                  <a:pt x="171979" y="158750"/>
                </a:cubicBezTo>
                <a:lnTo>
                  <a:pt x="132292" y="158750"/>
                </a:lnTo>
                <a:cubicBezTo>
                  <a:pt x="110381" y="158750"/>
                  <a:pt x="92604" y="140973"/>
                  <a:pt x="92604" y="119063"/>
                </a:cubicBezTo>
                <a:cubicBezTo>
                  <a:pt x="92604" y="97152"/>
                  <a:pt x="110381" y="79375"/>
                  <a:pt x="132292" y="79375"/>
                </a:cubicBezTo>
                <a:lnTo>
                  <a:pt x="148745" y="79375"/>
                </a:lnTo>
                <a:cubicBezTo>
                  <a:pt x="140064" y="66353"/>
                  <a:pt x="132292" y="51387"/>
                  <a:pt x="132292" y="39688"/>
                </a:cubicBezTo>
                <a:cubicBezTo>
                  <a:pt x="132292" y="17777"/>
                  <a:pt x="150068" y="0"/>
                  <a:pt x="171979" y="0"/>
                </a:cubicBezTo>
                <a:cubicBezTo>
                  <a:pt x="193890" y="0"/>
                  <a:pt x="211667" y="17777"/>
                  <a:pt x="211667" y="39688"/>
                </a:cubicBezTo>
                <a:close/>
                <a:moveTo>
                  <a:pt x="48410" y="202200"/>
                </a:moveTo>
                <a:cubicBezTo>
                  <a:pt x="46840" y="203977"/>
                  <a:pt x="45434" y="205548"/>
                  <a:pt x="44235" y="206871"/>
                </a:cubicBezTo>
                <a:lnTo>
                  <a:pt x="43491" y="207698"/>
                </a:lnTo>
                <a:lnTo>
                  <a:pt x="43408" y="207615"/>
                </a:lnTo>
                <a:cubicBezTo>
                  <a:pt x="40928" y="209517"/>
                  <a:pt x="37372" y="209269"/>
                  <a:pt x="35140" y="206871"/>
                </a:cubicBezTo>
                <a:cubicBezTo>
                  <a:pt x="24722" y="195544"/>
                  <a:pt x="0" y="166398"/>
                  <a:pt x="0" y="145521"/>
                </a:cubicBezTo>
                <a:cubicBezTo>
                  <a:pt x="0" y="123610"/>
                  <a:pt x="17777" y="105833"/>
                  <a:pt x="39688" y="105833"/>
                </a:cubicBezTo>
                <a:cubicBezTo>
                  <a:pt x="61598" y="105833"/>
                  <a:pt x="79375" y="123610"/>
                  <a:pt x="79375" y="145521"/>
                </a:cubicBezTo>
                <a:cubicBezTo>
                  <a:pt x="79375" y="157923"/>
                  <a:pt x="70652" y="173219"/>
                  <a:pt x="61392" y="185994"/>
                </a:cubicBezTo>
                <a:cubicBezTo>
                  <a:pt x="56968" y="192071"/>
                  <a:pt x="52421" y="197569"/>
                  <a:pt x="48659" y="201910"/>
                </a:cubicBezTo>
                <a:lnTo>
                  <a:pt x="48410" y="202200"/>
                </a:lnTo>
                <a:close/>
                <a:moveTo>
                  <a:pt x="52917" y="145521"/>
                </a:moveTo>
                <a:cubicBezTo>
                  <a:pt x="52917" y="138219"/>
                  <a:pt x="46989" y="132292"/>
                  <a:pt x="39688" y="132292"/>
                </a:cubicBezTo>
                <a:cubicBezTo>
                  <a:pt x="32386" y="132292"/>
                  <a:pt x="26458" y="138219"/>
                  <a:pt x="26458" y="145521"/>
                </a:cubicBezTo>
                <a:cubicBezTo>
                  <a:pt x="26458" y="152822"/>
                  <a:pt x="32386" y="158750"/>
                  <a:pt x="39688" y="158750"/>
                </a:cubicBezTo>
                <a:cubicBezTo>
                  <a:pt x="46989" y="158750"/>
                  <a:pt x="52917" y="152822"/>
                  <a:pt x="52917" y="145521"/>
                </a:cubicBezTo>
                <a:close/>
                <a:moveTo>
                  <a:pt x="171979" y="52917"/>
                </a:moveTo>
                <a:cubicBezTo>
                  <a:pt x="179281" y="52917"/>
                  <a:pt x="185208" y="46989"/>
                  <a:pt x="185208" y="39688"/>
                </a:cubicBezTo>
                <a:cubicBezTo>
                  <a:pt x="185208" y="32386"/>
                  <a:pt x="179281" y="26458"/>
                  <a:pt x="171979" y="26458"/>
                </a:cubicBezTo>
                <a:cubicBezTo>
                  <a:pt x="164678" y="26458"/>
                  <a:pt x="158750" y="32386"/>
                  <a:pt x="158750" y="39688"/>
                </a:cubicBezTo>
                <a:cubicBezTo>
                  <a:pt x="158750" y="46989"/>
                  <a:pt x="164678" y="52917"/>
                  <a:pt x="171979" y="52917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941917" y="5334000"/>
            <a:ext cx="819150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研究路线流程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77333" y="579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17480" y="5863167"/>
            <a:ext cx="1375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43000" y="5799667"/>
            <a:ext cx="584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需求分析与规划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43000" y="6053666"/>
            <a:ext cx="6756400" cy="3598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 err="1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明确核心功能、非功能需求，梳理用户角色与使用流程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  <a:r>
              <a:rPr lang="zh-CN" alt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写了一份</a:t>
            </a:r>
            <a:r>
              <a:rPr lang="en-US" altLang="zh-CN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readme</a:t>
            </a:r>
            <a:r>
              <a:rPr lang="zh-CN" alt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指导开发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77333" y="6434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804995" y="6498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43000" y="6434667"/>
            <a:ext cx="5058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技术选型与架构设计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43000" y="6688667"/>
            <a:ext cx="5058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确定前后端技术栈，设计RESTful API接口规范，明确数据传输格式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77333" y="706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803093" y="7133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43000" y="7069667"/>
            <a:ext cx="508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系统开发实现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43000" y="7323667"/>
            <a:ext cx="508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前端页面组件开发、后端API接口实现、数据库设计与数据模型配置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77333" y="7704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803176" y="7768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43000" y="7704667"/>
            <a:ext cx="554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测试与优化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43000" y="7958667"/>
            <a:ext cx="554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功能测试、兼容性测试、性能测试，收集反馈，优化界面交互，修复bugs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77333" y="8339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802432" y="8403167"/>
            <a:ext cx="158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43000" y="8339667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部署与总结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43000" y="8593667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完成系统部署，编写使用文档，总结技术难点与解决方案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512267" y="1778000"/>
            <a:ext cx="6318250" cy="8667750"/>
          </a:xfrm>
          <a:custGeom>
            <a:avLst/>
            <a:gdLst/>
            <a:ahLst/>
            <a:cxnLst/>
            <a:rect l="l" t="t" r="r" b="b"/>
            <a:pathLst>
              <a:path w="6318250" h="8667750">
                <a:moveTo>
                  <a:pt x="42333" y="0"/>
                </a:moveTo>
                <a:lnTo>
                  <a:pt x="6233585" y="0"/>
                </a:lnTo>
                <a:cubicBezTo>
                  <a:pt x="6280344" y="0"/>
                  <a:pt x="6318250" y="37906"/>
                  <a:pt x="6318250" y="84665"/>
                </a:cubicBezTo>
                <a:lnTo>
                  <a:pt x="6318250" y="8583085"/>
                </a:lnTo>
                <a:cubicBezTo>
                  <a:pt x="6318250" y="8629844"/>
                  <a:pt x="6280344" y="8667750"/>
                  <a:pt x="6233585" y="8667750"/>
                </a:cubicBezTo>
                <a:lnTo>
                  <a:pt x="42333" y="8667750"/>
                </a:lnTo>
                <a:cubicBezTo>
                  <a:pt x="18953" y="8667750"/>
                  <a:pt x="0" y="8648797"/>
                  <a:pt x="0" y="862541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9512267" y="1778000"/>
            <a:ext cx="42333" cy="8667750"/>
          </a:xfrm>
          <a:custGeom>
            <a:avLst/>
            <a:gdLst/>
            <a:ahLst/>
            <a:cxnLst/>
            <a:rect l="l" t="t" r="r" b="b"/>
            <a:pathLst>
              <a:path w="42333" h="8667750">
                <a:moveTo>
                  <a:pt x="42333" y="0"/>
                </a:moveTo>
                <a:lnTo>
                  <a:pt x="42333" y="0"/>
                </a:lnTo>
                <a:lnTo>
                  <a:pt x="42333" y="8667750"/>
                </a:lnTo>
                <a:lnTo>
                  <a:pt x="42333" y="8667750"/>
                </a:lnTo>
                <a:cubicBezTo>
                  <a:pt x="18953" y="8667750"/>
                  <a:pt x="0" y="8648797"/>
                  <a:pt x="0" y="862541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9745100" y="1989667"/>
            <a:ext cx="59795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技术栈选型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9766267" y="2497667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116417"/>
                </a:lnTo>
                <a:cubicBezTo>
                  <a:pt x="0" y="128091"/>
                  <a:pt x="9492" y="137583"/>
                  <a:pt x="21167" y="137583"/>
                </a:cubicBezTo>
                <a:lnTo>
                  <a:pt x="68792" y="137583"/>
                </a:lnTo>
                <a:lnTo>
                  <a:pt x="63500" y="153458"/>
                </a:lnTo>
                <a:lnTo>
                  <a:pt x="39688" y="153458"/>
                </a:lnTo>
                <a:cubicBezTo>
                  <a:pt x="35289" y="153458"/>
                  <a:pt x="31750" y="156997"/>
                  <a:pt x="31750" y="161396"/>
                </a:cubicBezTo>
                <a:cubicBezTo>
                  <a:pt x="31750" y="165795"/>
                  <a:pt x="35289" y="169333"/>
                  <a:pt x="39688" y="169333"/>
                </a:cubicBezTo>
                <a:lnTo>
                  <a:pt x="129646" y="169333"/>
                </a:lnTo>
                <a:cubicBezTo>
                  <a:pt x="134045" y="169333"/>
                  <a:pt x="137583" y="165795"/>
                  <a:pt x="137583" y="161396"/>
                </a:cubicBezTo>
                <a:cubicBezTo>
                  <a:pt x="137583" y="156997"/>
                  <a:pt x="134045" y="153458"/>
                  <a:pt x="129646" y="153458"/>
                </a:cubicBezTo>
                <a:lnTo>
                  <a:pt x="105833" y="153458"/>
                </a:lnTo>
                <a:lnTo>
                  <a:pt x="100542" y="137583"/>
                </a:lnTo>
                <a:lnTo>
                  <a:pt x="148167" y="137583"/>
                </a:lnTo>
                <a:cubicBezTo>
                  <a:pt x="159841" y="137583"/>
                  <a:pt x="169333" y="128091"/>
                  <a:pt x="169333" y="116417"/>
                </a:cubicBezTo>
                <a:lnTo>
                  <a:pt x="169333" y="31750"/>
                </a:lnTo>
                <a:cubicBezTo>
                  <a:pt x="169333" y="20075"/>
                  <a:pt x="159841" y="10583"/>
                  <a:pt x="148167" y="10583"/>
                </a:cubicBezTo>
                <a:lnTo>
                  <a:pt x="21167" y="10583"/>
                </a:lnTo>
                <a:close/>
                <a:moveTo>
                  <a:pt x="31750" y="31750"/>
                </a:moveTo>
                <a:lnTo>
                  <a:pt x="137583" y="31750"/>
                </a:lnTo>
                <a:cubicBezTo>
                  <a:pt x="143437" y="31750"/>
                  <a:pt x="148167" y="36479"/>
                  <a:pt x="148167" y="42333"/>
                </a:cubicBezTo>
                <a:lnTo>
                  <a:pt x="148167" y="95250"/>
                </a:lnTo>
                <a:cubicBezTo>
                  <a:pt x="148167" y="101104"/>
                  <a:pt x="143437" y="105833"/>
                  <a:pt x="137583" y="105833"/>
                </a:cubicBezTo>
                <a:lnTo>
                  <a:pt x="31750" y="105833"/>
                </a:lnTo>
                <a:cubicBezTo>
                  <a:pt x="25896" y="105833"/>
                  <a:pt x="21167" y="101104"/>
                  <a:pt x="21167" y="95250"/>
                </a:cubicBezTo>
                <a:lnTo>
                  <a:pt x="21167" y="42333"/>
                </a:lnTo>
                <a:cubicBezTo>
                  <a:pt x="21167" y="36479"/>
                  <a:pt x="25896" y="31750"/>
                  <a:pt x="31750" y="317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9956767" y="2455333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9745100" y="2794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Vue3 + Vite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9745100" y="3090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Element Plus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745100" y="3386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Axios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9745100" y="3683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ECharts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9776850" y="4106333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52917"/>
                </a:lnTo>
                <a:cubicBezTo>
                  <a:pt x="0" y="64591"/>
                  <a:pt x="9492" y="74083"/>
                  <a:pt x="21167" y="74083"/>
                </a:cubicBezTo>
                <a:lnTo>
                  <a:pt x="127000" y="74083"/>
                </a:lnTo>
                <a:cubicBezTo>
                  <a:pt x="138675" y="74083"/>
                  <a:pt x="148167" y="64591"/>
                  <a:pt x="148167" y="52917"/>
                </a:cubicBezTo>
                <a:lnTo>
                  <a:pt x="148167" y="31750"/>
                </a:lnTo>
                <a:cubicBezTo>
                  <a:pt x="148167" y="20075"/>
                  <a:pt x="138675" y="10583"/>
                  <a:pt x="127000" y="10583"/>
                </a:cubicBezTo>
                <a:lnTo>
                  <a:pt x="21167" y="10583"/>
                </a:lnTo>
                <a:close/>
                <a:moveTo>
                  <a:pt x="92604" y="34396"/>
                </a:moveTo>
                <a:cubicBezTo>
                  <a:pt x="96985" y="34396"/>
                  <a:pt x="100542" y="37953"/>
                  <a:pt x="100542" y="42333"/>
                </a:cubicBezTo>
                <a:cubicBezTo>
                  <a:pt x="100542" y="46714"/>
                  <a:pt x="96985" y="50271"/>
                  <a:pt x="92604" y="50271"/>
                </a:cubicBezTo>
                <a:cubicBezTo>
                  <a:pt x="88223" y="50271"/>
                  <a:pt x="84667" y="46714"/>
                  <a:pt x="84667" y="42333"/>
                </a:cubicBezTo>
                <a:cubicBezTo>
                  <a:pt x="84667" y="37953"/>
                  <a:pt x="88223" y="34396"/>
                  <a:pt x="92604" y="34396"/>
                </a:cubicBezTo>
                <a:close/>
                <a:moveTo>
                  <a:pt x="111125" y="42333"/>
                </a:moveTo>
                <a:cubicBezTo>
                  <a:pt x="111125" y="37953"/>
                  <a:pt x="114682" y="34396"/>
                  <a:pt x="119063" y="34396"/>
                </a:cubicBezTo>
                <a:cubicBezTo>
                  <a:pt x="123443" y="34396"/>
                  <a:pt x="127000" y="37953"/>
                  <a:pt x="127000" y="42333"/>
                </a:cubicBezTo>
                <a:cubicBezTo>
                  <a:pt x="127000" y="46714"/>
                  <a:pt x="123443" y="50271"/>
                  <a:pt x="119063" y="50271"/>
                </a:cubicBezTo>
                <a:cubicBezTo>
                  <a:pt x="114682" y="50271"/>
                  <a:pt x="111125" y="46714"/>
                  <a:pt x="111125" y="42333"/>
                </a:cubicBezTo>
                <a:close/>
                <a:moveTo>
                  <a:pt x="21167" y="95250"/>
                </a:moveTo>
                <a:cubicBezTo>
                  <a:pt x="9492" y="95250"/>
                  <a:pt x="0" y="104742"/>
                  <a:pt x="0" y="116417"/>
                </a:cubicBezTo>
                <a:lnTo>
                  <a:pt x="0" y="137583"/>
                </a:lnTo>
                <a:cubicBezTo>
                  <a:pt x="0" y="149258"/>
                  <a:pt x="9492" y="158750"/>
                  <a:pt x="21167" y="158750"/>
                </a:cubicBezTo>
                <a:lnTo>
                  <a:pt x="127000" y="158750"/>
                </a:lnTo>
                <a:cubicBezTo>
                  <a:pt x="138675" y="158750"/>
                  <a:pt x="148167" y="149258"/>
                  <a:pt x="148167" y="137583"/>
                </a:cubicBezTo>
                <a:lnTo>
                  <a:pt x="148167" y="116417"/>
                </a:lnTo>
                <a:cubicBezTo>
                  <a:pt x="148167" y="104742"/>
                  <a:pt x="138675" y="95250"/>
                  <a:pt x="127000" y="95250"/>
                </a:cubicBezTo>
                <a:lnTo>
                  <a:pt x="21167" y="95250"/>
                </a:lnTo>
                <a:close/>
                <a:moveTo>
                  <a:pt x="92604" y="119063"/>
                </a:moveTo>
                <a:cubicBezTo>
                  <a:pt x="96985" y="119063"/>
                  <a:pt x="100542" y="122619"/>
                  <a:pt x="100542" y="127000"/>
                </a:cubicBezTo>
                <a:cubicBezTo>
                  <a:pt x="100542" y="131381"/>
                  <a:pt x="96985" y="134938"/>
                  <a:pt x="92604" y="134938"/>
                </a:cubicBezTo>
                <a:cubicBezTo>
                  <a:pt x="88223" y="134938"/>
                  <a:pt x="84667" y="131381"/>
                  <a:pt x="84667" y="127000"/>
                </a:cubicBezTo>
                <a:cubicBezTo>
                  <a:pt x="84667" y="122619"/>
                  <a:pt x="88223" y="119063"/>
                  <a:pt x="92604" y="119063"/>
                </a:cubicBezTo>
                <a:close/>
                <a:moveTo>
                  <a:pt x="111125" y="127000"/>
                </a:moveTo>
                <a:cubicBezTo>
                  <a:pt x="111125" y="122619"/>
                  <a:pt x="114682" y="119063"/>
                  <a:pt x="119063" y="119063"/>
                </a:cubicBezTo>
                <a:cubicBezTo>
                  <a:pt x="123443" y="119063"/>
                  <a:pt x="127000" y="122619"/>
                  <a:pt x="127000" y="127000"/>
                </a:cubicBezTo>
                <a:cubicBezTo>
                  <a:pt x="127000" y="131381"/>
                  <a:pt x="123443" y="134938"/>
                  <a:pt x="119063" y="134938"/>
                </a:cubicBezTo>
                <a:cubicBezTo>
                  <a:pt x="114682" y="134938"/>
                  <a:pt x="111125" y="131381"/>
                  <a:pt x="111125" y="1270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9956767" y="4064000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745100" y="4402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Node.js + Express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9745100" y="4699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SQLite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9745100" y="4995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JWT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9745100" y="5291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bcryptjs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9755684" y="5715000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74116" y="32114"/>
                </a:moveTo>
                <a:lnTo>
                  <a:pt x="74116" y="48518"/>
                </a:lnTo>
                <a:lnTo>
                  <a:pt x="74282" y="48683"/>
                </a:lnTo>
                <a:cubicBezTo>
                  <a:pt x="76432" y="21431"/>
                  <a:pt x="99219" y="0"/>
                  <a:pt x="127033" y="0"/>
                </a:cubicBezTo>
                <a:cubicBezTo>
                  <a:pt x="133681" y="0"/>
                  <a:pt x="140064" y="1224"/>
                  <a:pt x="145918" y="3473"/>
                </a:cubicBezTo>
                <a:cubicBezTo>
                  <a:pt x="149225" y="4729"/>
                  <a:pt x="149820" y="8930"/>
                  <a:pt x="147340" y="11443"/>
                </a:cubicBezTo>
                <a:lnTo>
                  <a:pt x="118004" y="40779"/>
                </a:lnTo>
                <a:cubicBezTo>
                  <a:pt x="117012" y="41771"/>
                  <a:pt x="116450" y="43127"/>
                  <a:pt x="116450" y="44516"/>
                </a:cubicBezTo>
                <a:lnTo>
                  <a:pt x="116450" y="58208"/>
                </a:lnTo>
                <a:cubicBezTo>
                  <a:pt x="116450" y="61119"/>
                  <a:pt x="118831" y="63500"/>
                  <a:pt x="121741" y="63500"/>
                </a:cubicBezTo>
                <a:lnTo>
                  <a:pt x="135434" y="63500"/>
                </a:lnTo>
                <a:cubicBezTo>
                  <a:pt x="136823" y="63500"/>
                  <a:pt x="138179" y="62938"/>
                  <a:pt x="139171" y="61946"/>
                </a:cubicBezTo>
                <a:lnTo>
                  <a:pt x="168507" y="32610"/>
                </a:lnTo>
                <a:cubicBezTo>
                  <a:pt x="171020" y="30096"/>
                  <a:pt x="175220" y="30725"/>
                  <a:pt x="176477" y="34032"/>
                </a:cubicBezTo>
                <a:cubicBezTo>
                  <a:pt x="178726" y="39886"/>
                  <a:pt x="179950" y="46269"/>
                  <a:pt x="179950" y="52917"/>
                </a:cubicBezTo>
                <a:cubicBezTo>
                  <a:pt x="179950" y="72959"/>
                  <a:pt x="168804" y="90421"/>
                  <a:pt x="152334" y="99384"/>
                </a:cubicBezTo>
                <a:lnTo>
                  <a:pt x="179288" y="126339"/>
                </a:lnTo>
                <a:cubicBezTo>
                  <a:pt x="185473" y="132523"/>
                  <a:pt x="185473" y="142577"/>
                  <a:pt x="179288" y="148795"/>
                </a:cubicBezTo>
                <a:lnTo>
                  <a:pt x="159411" y="168672"/>
                </a:lnTo>
                <a:cubicBezTo>
                  <a:pt x="153227" y="174857"/>
                  <a:pt x="143173" y="174857"/>
                  <a:pt x="136955" y="168672"/>
                </a:cubicBezTo>
                <a:lnTo>
                  <a:pt x="95283" y="127000"/>
                </a:lnTo>
                <a:cubicBezTo>
                  <a:pt x="86221" y="117938"/>
                  <a:pt x="84171" y="104543"/>
                  <a:pt x="89165" y="93497"/>
                </a:cubicBezTo>
                <a:lnTo>
                  <a:pt x="59167" y="63500"/>
                </a:lnTo>
                <a:lnTo>
                  <a:pt x="42763" y="63500"/>
                </a:lnTo>
                <a:cubicBezTo>
                  <a:pt x="39224" y="63500"/>
                  <a:pt x="35917" y="61747"/>
                  <a:pt x="33966" y="58804"/>
                </a:cubicBezTo>
                <a:lnTo>
                  <a:pt x="7739" y="19480"/>
                </a:lnTo>
                <a:cubicBezTo>
                  <a:pt x="6350" y="17396"/>
                  <a:pt x="6615" y="14585"/>
                  <a:pt x="8401" y="12799"/>
                </a:cubicBezTo>
                <a:lnTo>
                  <a:pt x="23416" y="-2216"/>
                </a:lnTo>
                <a:cubicBezTo>
                  <a:pt x="25202" y="-4002"/>
                  <a:pt x="27980" y="-4266"/>
                  <a:pt x="30096" y="-2877"/>
                </a:cubicBezTo>
                <a:lnTo>
                  <a:pt x="69420" y="23316"/>
                </a:lnTo>
                <a:cubicBezTo>
                  <a:pt x="72364" y="25268"/>
                  <a:pt x="74116" y="28575"/>
                  <a:pt x="74116" y="32114"/>
                </a:cubicBezTo>
                <a:close/>
                <a:moveTo>
                  <a:pt x="71305" y="98094"/>
                </a:moveTo>
                <a:cubicBezTo>
                  <a:pt x="69222" y="110331"/>
                  <a:pt x="72099" y="123263"/>
                  <a:pt x="80036" y="133615"/>
                </a:cubicBezTo>
                <a:lnTo>
                  <a:pt x="48617" y="165001"/>
                </a:lnTo>
                <a:cubicBezTo>
                  <a:pt x="39324" y="174294"/>
                  <a:pt x="24242" y="174294"/>
                  <a:pt x="14949" y="165001"/>
                </a:cubicBezTo>
                <a:cubicBezTo>
                  <a:pt x="5655" y="155707"/>
                  <a:pt x="5655" y="140626"/>
                  <a:pt x="14949" y="131333"/>
                </a:cubicBezTo>
                <a:lnTo>
                  <a:pt x="59730" y="86552"/>
                </a:lnTo>
                <a:lnTo>
                  <a:pt x="71305" y="9812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9956767" y="5672667"/>
            <a:ext cx="574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开发工具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9745100" y="6011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VS Code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9745100" y="6307667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Git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745100" y="6604000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Postman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9745100" y="6900333"/>
            <a:ext cx="5958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Chrome DevTools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nighteye.app/e5a07815d6c7c1ef76be6b1cdd75354cc2cfea3b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6364" b="6364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功能识别与技术可行性研究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5526" y="544407"/>
            <a:ext cx="348421" cy="43553"/>
          </a:xfrm>
          <a:custGeom>
            <a:avLst/>
            <a:gdLst/>
            <a:ahLst/>
            <a:cxnLst/>
            <a:rect l="l" t="t" r="r" b="b"/>
            <a:pathLst>
              <a:path w="348421" h="43553">
                <a:moveTo>
                  <a:pt x="0" y="0"/>
                </a:moveTo>
                <a:lnTo>
                  <a:pt x="348421" y="0"/>
                </a:lnTo>
                <a:lnTo>
                  <a:pt x="348421" y="43553"/>
                </a:lnTo>
                <a:lnTo>
                  <a:pt x="0" y="4355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914604" y="435526"/>
            <a:ext cx="244983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b="1" kern="0" spc="6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REQUIREMENTS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35526" y="783946"/>
            <a:ext cx="15580935" cy="4355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功能需求识别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35526" y="1263025"/>
            <a:ext cx="154720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五大功能模块，覆盖收支全流程管理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7302" y="1698551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57302" y="1698551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53289" y="1872761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805723" y="2025195"/>
            <a:ext cx="217763" cy="217763"/>
          </a:xfrm>
          <a:custGeom>
            <a:avLst/>
            <a:gdLst/>
            <a:ahLst/>
            <a:cxnLst/>
            <a:rect l="l" t="t" r="r" b="b"/>
            <a:pathLst>
              <a:path w="217763" h="217763">
                <a:moveTo>
                  <a:pt x="169702" y="163407"/>
                </a:moveTo>
                <a:cubicBezTo>
                  <a:pt x="160302" y="147075"/>
                  <a:pt x="142652" y="136102"/>
                  <a:pt x="122492" y="136102"/>
                </a:cubicBezTo>
                <a:lnTo>
                  <a:pt x="95271" y="136102"/>
                </a:lnTo>
                <a:cubicBezTo>
                  <a:pt x="75111" y="136102"/>
                  <a:pt x="57460" y="147075"/>
                  <a:pt x="48061" y="163407"/>
                </a:cubicBezTo>
                <a:cubicBezTo>
                  <a:pt x="63032" y="180080"/>
                  <a:pt x="84723" y="190543"/>
                  <a:pt x="108881" y="190543"/>
                </a:cubicBezTo>
                <a:cubicBezTo>
                  <a:pt x="133040" y="190543"/>
                  <a:pt x="154731" y="180037"/>
                  <a:pt x="169702" y="163407"/>
                </a:cubicBezTo>
                <a:close/>
                <a:moveTo>
                  <a:pt x="0" y="108881"/>
                </a:moveTo>
                <a:cubicBezTo>
                  <a:pt x="0" y="48788"/>
                  <a:pt x="48788" y="0"/>
                  <a:pt x="108881" y="0"/>
                </a:cubicBezTo>
                <a:cubicBezTo>
                  <a:pt x="168975" y="0"/>
                  <a:pt x="217763" y="48788"/>
                  <a:pt x="217763" y="108881"/>
                </a:cubicBezTo>
                <a:cubicBezTo>
                  <a:pt x="217763" y="168975"/>
                  <a:pt x="168975" y="217763"/>
                  <a:pt x="108881" y="217763"/>
                </a:cubicBezTo>
                <a:cubicBezTo>
                  <a:pt x="48788" y="217763"/>
                  <a:pt x="0" y="168975"/>
                  <a:pt x="0" y="108881"/>
                </a:cubicBezTo>
                <a:close/>
                <a:moveTo>
                  <a:pt x="108881" y="115687"/>
                </a:moveTo>
                <a:cubicBezTo>
                  <a:pt x="125783" y="115687"/>
                  <a:pt x="139504" y="101965"/>
                  <a:pt x="139504" y="85064"/>
                </a:cubicBezTo>
                <a:cubicBezTo>
                  <a:pt x="139504" y="68162"/>
                  <a:pt x="125783" y="54441"/>
                  <a:pt x="108881" y="54441"/>
                </a:cubicBezTo>
                <a:cubicBezTo>
                  <a:pt x="91980" y="54441"/>
                  <a:pt x="78259" y="68162"/>
                  <a:pt x="78259" y="85064"/>
                </a:cubicBezTo>
                <a:cubicBezTo>
                  <a:pt x="78259" y="101965"/>
                  <a:pt x="91980" y="115687"/>
                  <a:pt x="108881" y="11568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350130" y="1872761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用户管理模块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50130" y="2221182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支持用户通过账号密码完成注册、登录，保障数据的私有化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350130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350130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用户注册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221182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2221182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用户登录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092233" y="2569602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3092233" y="2569602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密码管理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57302" y="3495094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457302" y="3495094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653289" y="3669305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32943" y="3821739"/>
            <a:ext cx="163322" cy="217763"/>
          </a:xfrm>
          <a:custGeom>
            <a:avLst/>
            <a:gdLst/>
            <a:ahLst/>
            <a:cxnLst/>
            <a:rect l="l" t="t" r="r" b="b"/>
            <a:pathLst>
              <a:path w="163322" h="217763">
                <a:moveTo>
                  <a:pt x="0" y="27220"/>
                </a:moveTo>
                <a:cubicBezTo>
                  <a:pt x="0" y="12207"/>
                  <a:pt x="12207" y="0"/>
                  <a:pt x="27220" y="0"/>
                </a:cubicBezTo>
                <a:lnTo>
                  <a:pt x="90805" y="0"/>
                </a:lnTo>
                <a:cubicBezTo>
                  <a:pt x="98036" y="0"/>
                  <a:pt x="104969" y="2850"/>
                  <a:pt x="110072" y="7953"/>
                </a:cubicBezTo>
                <a:lnTo>
                  <a:pt x="155369" y="53292"/>
                </a:lnTo>
                <a:cubicBezTo>
                  <a:pt x="160473" y="58396"/>
                  <a:pt x="163322" y="65329"/>
                  <a:pt x="163322" y="72559"/>
                </a:cubicBezTo>
                <a:lnTo>
                  <a:pt x="163322" y="190543"/>
                </a:lnTo>
                <a:cubicBezTo>
                  <a:pt x="163322" y="205556"/>
                  <a:pt x="151116" y="217763"/>
                  <a:pt x="136102" y="217763"/>
                </a:cubicBezTo>
                <a:lnTo>
                  <a:pt x="27220" y="217763"/>
                </a:lnTo>
                <a:cubicBezTo>
                  <a:pt x="12207" y="217763"/>
                  <a:pt x="0" y="205556"/>
                  <a:pt x="0" y="190543"/>
                </a:cubicBezTo>
                <a:lnTo>
                  <a:pt x="0" y="27220"/>
                </a:lnTo>
                <a:close/>
                <a:moveTo>
                  <a:pt x="88466" y="24881"/>
                </a:moveTo>
                <a:lnTo>
                  <a:pt x="88466" y="64648"/>
                </a:lnTo>
                <a:cubicBezTo>
                  <a:pt x="88466" y="70305"/>
                  <a:pt x="93017" y="74856"/>
                  <a:pt x="98674" y="74856"/>
                </a:cubicBezTo>
                <a:lnTo>
                  <a:pt x="138441" y="74856"/>
                </a:lnTo>
                <a:lnTo>
                  <a:pt x="88466" y="24881"/>
                </a:lnTo>
                <a:close/>
                <a:moveTo>
                  <a:pt x="27220" y="37428"/>
                </a:moveTo>
                <a:cubicBezTo>
                  <a:pt x="27220" y="43085"/>
                  <a:pt x="31771" y="47636"/>
                  <a:pt x="37428" y="47636"/>
                </a:cubicBezTo>
                <a:lnTo>
                  <a:pt x="57843" y="47636"/>
                </a:lnTo>
                <a:cubicBezTo>
                  <a:pt x="63500" y="47636"/>
                  <a:pt x="68051" y="43085"/>
                  <a:pt x="68051" y="37428"/>
                </a:cubicBezTo>
                <a:cubicBezTo>
                  <a:pt x="68051" y="31771"/>
                  <a:pt x="63500" y="27220"/>
                  <a:pt x="57843" y="27220"/>
                </a:cubicBezTo>
                <a:lnTo>
                  <a:pt x="37428" y="27220"/>
                </a:lnTo>
                <a:cubicBezTo>
                  <a:pt x="31771" y="27220"/>
                  <a:pt x="27220" y="31771"/>
                  <a:pt x="27220" y="37428"/>
                </a:cubicBezTo>
                <a:close/>
                <a:moveTo>
                  <a:pt x="27220" y="78259"/>
                </a:moveTo>
                <a:cubicBezTo>
                  <a:pt x="27220" y="83915"/>
                  <a:pt x="31771" y="88466"/>
                  <a:pt x="37428" y="88466"/>
                </a:cubicBezTo>
                <a:lnTo>
                  <a:pt x="57843" y="88466"/>
                </a:lnTo>
                <a:cubicBezTo>
                  <a:pt x="63500" y="88466"/>
                  <a:pt x="68051" y="83915"/>
                  <a:pt x="68051" y="78259"/>
                </a:cubicBezTo>
                <a:cubicBezTo>
                  <a:pt x="68051" y="72602"/>
                  <a:pt x="63500" y="68051"/>
                  <a:pt x="57843" y="68051"/>
                </a:cubicBezTo>
                <a:lnTo>
                  <a:pt x="37428" y="68051"/>
                </a:lnTo>
                <a:cubicBezTo>
                  <a:pt x="31771" y="68051"/>
                  <a:pt x="27220" y="72602"/>
                  <a:pt x="27220" y="78259"/>
                </a:cubicBezTo>
                <a:close/>
                <a:moveTo>
                  <a:pt x="74856" y="110583"/>
                </a:moveTo>
                <a:lnTo>
                  <a:pt x="74856" y="112284"/>
                </a:lnTo>
                <a:cubicBezTo>
                  <a:pt x="62607" y="112412"/>
                  <a:pt x="52739" y="122364"/>
                  <a:pt x="52739" y="134613"/>
                </a:cubicBezTo>
                <a:cubicBezTo>
                  <a:pt x="52739" y="145544"/>
                  <a:pt x="60608" y="154858"/>
                  <a:pt x="71411" y="156645"/>
                </a:cubicBezTo>
                <a:lnTo>
                  <a:pt x="89147" y="159622"/>
                </a:lnTo>
                <a:cubicBezTo>
                  <a:pt x="91699" y="160047"/>
                  <a:pt x="93570" y="162259"/>
                  <a:pt x="93570" y="164853"/>
                </a:cubicBezTo>
                <a:cubicBezTo>
                  <a:pt x="93570" y="167788"/>
                  <a:pt x="91188" y="170170"/>
                  <a:pt x="88254" y="170170"/>
                </a:cubicBezTo>
                <a:lnTo>
                  <a:pt x="64648" y="170127"/>
                </a:lnTo>
                <a:cubicBezTo>
                  <a:pt x="59970" y="170127"/>
                  <a:pt x="56142" y="173955"/>
                  <a:pt x="56142" y="178634"/>
                </a:cubicBezTo>
                <a:cubicBezTo>
                  <a:pt x="56142" y="183312"/>
                  <a:pt x="59970" y="187140"/>
                  <a:pt x="64648" y="187140"/>
                </a:cubicBezTo>
                <a:lnTo>
                  <a:pt x="74856" y="187140"/>
                </a:lnTo>
                <a:lnTo>
                  <a:pt x="74856" y="188841"/>
                </a:lnTo>
                <a:cubicBezTo>
                  <a:pt x="74856" y="193520"/>
                  <a:pt x="78684" y="197348"/>
                  <a:pt x="83362" y="197348"/>
                </a:cubicBezTo>
                <a:cubicBezTo>
                  <a:pt x="88041" y="197348"/>
                  <a:pt x="91869" y="193520"/>
                  <a:pt x="91869" y="188841"/>
                </a:cubicBezTo>
                <a:lnTo>
                  <a:pt x="91869" y="186842"/>
                </a:lnTo>
                <a:cubicBezTo>
                  <a:pt x="102502" y="185098"/>
                  <a:pt x="110583" y="175912"/>
                  <a:pt x="110583" y="164811"/>
                </a:cubicBezTo>
                <a:cubicBezTo>
                  <a:pt x="110583" y="153880"/>
                  <a:pt x="102714" y="144566"/>
                  <a:pt x="91911" y="142779"/>
                </a:cubicBezTo>
                <a:lnTo>
                  <a:pt x="74175" y="139802"/>
                </a:lnTo>
                <a:cubicBezTo>
                  <a:pt x="71624" y="139377"/>
                  <a:pt x="69752" y="137165"/>
                  <a:pt x="69752" y="134571"/>
                </a:cubicBezTo>
                <a:cubicBezTo>
                  <a:pt x="69752" y="131636"/>
                  <a:pt x="72134" y="129254"/>
                  <a:pt x="75069" y="129254"/>
                </a:cubicBezTo>
                <a:lnTo>
                  <a:pt x="95271" y="129254"/>
                </a:lnTo>
                <a:cubicBezTo>
                  <a:pt x="99950" y="129254"/>
                  <a:pt x="103778" y="125426"/>
                  <a:pt x="103778" y="120748"/>
                </a:cubicBezTo>
                <a:cubicBezTo>
                  <a:pt x="103778" y="116069"/>
                  <a:pt x="99950" y="112241"/>
                  <a:pt x="95271" y="112241"/>
                </a:cubicBezTo>
                <a:lnTo>
                  <a:pt x="91869" y="112241"/>
                </a:lnTo>
                <a:lnTo>
                  <a:pt x="91869" y="110540"/>
                </a:lnTo>
                <a:cubicBezTo>
                  <a:pt x="91869" y="105862"/>
                  <a:pt x="88041" y="102034"/>
                  <a:pt x="83362" y="102034"/>
                </a:cubicBezTo>
                <a:cubicBezTo>
                  <a:pt x="78684" y="102034"/>
                  <a:pt x="74856" y="105862"/>
                  <a:pt x="74856" y="11054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350130" y="3669305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收支记录模块 </a:t>
            </a:r>
            <a:r>
              <a:rPr lang="en-US" sz="1200" b="1" dirty="0">
                <a:solidFill>
                  <a:srgbClr val="4FD1C5"/>
                </a:solidFill>
                <a:highlight>
                  <a:srgbClr val="4FD1C5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核心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50130" y="4017725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收支添加、编辑/删除、查询，支持多条件筛选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350130" y="4366146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1350130" y="4366146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收支添加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221182" y="4366146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2221182" y="4366146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编辑删除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092233" y="4366146"/>
            <a:ext cx="936380" cy="304868"/>
          </a:xfrm>
          <a:custGeom>
            <a:avLst/>
            <a:gdLst/>
            <a:ahLst/>
            <a:cxnLst/>
            <a:rect l="l" t="t" r="r" b="b"/>
            <a:pathLst>
              <a:path w="936380" h="304868">
                <a:moveTo>
                  <a:pt x="43553" y="0"/>
                </a:moveTo>
                <a:lnTo>
                  <a:pt x="892827" y="0"/>
                </a:lnTo>
                <a:cubicBezTo>
                  <a:pt x="916881" y="0"/>
                  <a:pt x="936380" y="19500"/>
                  <a:pt x="936380" y="43553"/>
                </a:cubicBezTo>
                <a:lnTo>
                  <a:pt x="936380" y="261315"/>
                </a:lnTo>
                <a:cubicBezTo>
                  <a:pt x="936380" y="285369"/>
                  <a:pt x="916881" y="304868"/>
                  <a:pt x="892827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3092233" y="4366146"/>
            <a:ext cx="1012597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多条件查询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57302" y="5291638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457302" y="5291638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653289" y="5465849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/>
          <p:cNvSpPr/>
          <p:nvPr/>
        </p:nvSpPr>
        <p:spPr>
          <a:xfrm>
            <a:off x="792113" y="5618283"/>
            <a:ext cx="244983" cy="217763"/>
          </a:xfrm>
          <a:custGeom>
            <a:avLst/>
            <a:gdLst/>
            <a:ahLst/>
            <a:cxnLst/>
            <a:rect l="l" t="t" r="r" b="b"/>
            <a:pathLst>
              <a:path w="244983" h="217763">
                <a:moveTo>
                  <a:pt x="170638" y="16630"/>
                </a:moveTo>
                <a:lnTo>
                  <a:pt x="233670" y="80555"/>
                </a:lnTo>
                <a:cubicBezTo>
                  <a:pt x="245451" y="92507"/>
                  <a:pt x="245451" y="111646"/>
                  <a:pt x="233670" y="123597"/>
                </a:cubicBezTo>
                <a:lnTo>
                  <a:pt x="167150" y="190925"/>
                </a:lnTo>
                <a:cubicBezTo>
                  <a:pt x="163195" y="194923"/>
                  <a:pt x="156730" y="194966"/>
                  <a:pt x="152732" y="191010"/>
                </a:cubicBezTo>
                <a:cubicBezTo>
                  <a:pt x="148734" y="187055"/>
                  <a:pt x="148691" y="180590"/>
                  <a:pt x="152647" y="176592"/>
                </a:cubicBezTo>
                <a:lnTo>
                  <a:pt x="219166" y="109222"/>
                </a:lnTo>
                <a:cubicBezTo>
                  <a:pt x="223079" y="105266"/>
                  <a:pt x="223079" y="98844"/>
                  <a:pt x="219166" y="94888"/>
                </a:cubicBezTo>
                <a:lnTo>
                  <a:pt x="156092" y="31006"/>
                </a:lnTo>
                <a:cubicBezTo>
                  <a:pt x="152136" y="27008"/>
                  <a:pt x="152179" y="20543"/>
                  <a:pt x="156177" y="16587"/>
                </a:cubicBezTo>
                <a:cubicBezTo>
                  <a:pt x="160175" y="12632"/>
                  <a:pt x="166640" y="12674"/>
                  <a:pt x="170595" y="16672"/>
                </a:cubicBezTo>
                <a:close/>
                <a:moveTo>
                  <a:pt x="13653" y="97611"/>
                </a:moveTo>
                <a:lnTo>
                  <a:pt x="13653" y="40831"/>
                </a:lnTo>
                <a:cubicBezTo>
                  <a:pt x="13653" y="25817"/>
                  <a:pt x="25859" y="13610"/>
                  <a:pt x="40873" y="13610"/>
                </a:cubicBezTo>
                <a:lnTo>
                  <a:pt x="97653" y="13610"/>
                </a:lnTo>
                <a:cubicBezTo>
                  <a:pt x="104883" y="13610"/>
                  <a:pt x="111816" y="16460"/>
                  <a:pt x="116920" y="21564"/>
                </a:cubicBezTo>
                <a:lnTo>
                  <a:pt x="178166" y="82809"/>
                </a:lnTo>
                <a:cubicBezTo>
                  <a:pt x="188799" y="93442"/>
                  <a:pt x="188799" y="110668"/>
                  <a:pt x="178166" y="121301"/>
                </a:cubicBezTo>
                <a:lnTo>
                  <a:pt x="121386" y="178081"/>
                </a:lnTo>
                <a:cubicBezTo>
                  <a:pt x="110753" y="188714"/>
                  <a:pt x="93527" y="188714"/>
                  <a:pt x="82895" y="178081"/>
                </a:cubicBezTo>
                <a:lnTo>
                  <a:pt x="21649" y="116835"/>
                </a:lnTo>
                <a:cubicBezTo>
                  <a:pt x="16545" y="111731"/>
                  <a:pt x="13695" y="104798"/>
                  <a:pt x="13695" y="97568"/>
                </a:cubicBezTo>
                <a:close/>
                <a:moveTo>
                  <a:pt x="74899" y="61246"/>
                </a:moveTo>
                <a:cubicBezTo>
                  <a:pt x="74899" y="53734"/>
                  <a:pt x="68800" y="47636"/>
                  <a:pt x="61288" y="47636"/>
                </a:cubicBezTo>
                <a:cubicBezTo>
                  <a:pt x="53777" y="47636"/>
                  <a:pt x="47678" y="53734"/>
                  <a:pt x="47678" y="61246"/>
                </a:cubicBezTo>
                <a:cubicBezTo>
                  <a:pt x="47678" y="68757"/>
                  <a:pt x="53777" y="74856"/>
                  <a:pt x="61288" y="74856"/>
                </a:cubicBezTo>
                <a:cubicBezTo>
                  <a:pt x="68800" y="74856"/>
                  <a:pt x="74899" y="68757"/>
                  <a:pt x="74899" y="6124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1350130" y="5465849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分类管理模块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350130" y="5814269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系统预设常用收支分类，支持用户自定义管理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350130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1350130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分类预设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2221182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2221182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收入分类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092233" y="6162690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3092233" y="6162690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支出分类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57302" y="7088182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457302" y="7088182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653289" y="7262392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792113" y="7414827"/>
            <a:ext cx="244983" cy="217763"/>
          </a:xfrm>
          <a:custGeom>
            <a:avLst/>
            <a:gdLst/>
            <a:ahLst/>
            <a:cxnLst/>
            <a:rect l="l" t="t" r="r" b="b"/>
            <a:pathLst>
              <a:path w="244983" h="217763">
                <a:moveTo>
                  <a:pt x="217933" y="102076"/>
                </a:moveTo>
                <a:lnTo>
                  <a:pt x="143077" y="102076"/>
                </a:lnTo>
                <a:cubicBezTo>
                  <a:pt x="135549" y="102076"/>
                  <a:pt x="129467" y="95994"/>
                  <a:pt x="129467" y="88466"/>
                </a:cubicBezTo>
                <a:lnTo>
                  <a:pt x="129467" y="13610"/>
                </a:lnTo>
                <a:cubicBezTo>
                  <a:pt x="129467" y="6082"/>
                  <a:pt x="135591" y="-85"/>
                  <a:pt x="143034" y="893"/>
                </a:cubicBezTo>
                <a:cubicBezTo>
                  <a:pt x="188544" y="6933"/>
                  <a:pt x="224611" y="43000"/>
                  <a:pt x="230650" y="88509"/>
                </a:cubicBezTo>
                <a:cubicBezTo>
                  <a:pt x="231628" y="95952"/>
                  <a:pt x="225461" y="102076"/>
                  <a:pt x="217933" y="102076"/>
                </a:cubicBezTo>
                <a:close/>
                <a:moveTo>
                  <a:pt x="94676" y="15822"/>
                </a:moveTo>
                <a:cubicBezTo>
                  <a:pt x="102374" y="14206"/>
                  <a:pt x="109052" y="20500"/>
                  <a:pt x="109052" y="28369"/>
                </a:cubicBezTo>
                <a:lnTo>
                  <a:pt x="109052" y="112284"/>
                </a:lnTo>
                <a:cubicBezTo>
                  <a:pt x="109052" y="114666"/>
                  <a:pt x="109902" y="116962"/>
                  <a:pt x="111391" y="118791"/>
                </a:cubicBezTo>
                <a:lnTo>
                  <a:pt x="167575" y="186587"/>
                </a:lnTo>
                <a:cubicBezTo>
                  <a:pt x="172552" y="192584"/>
                  <a:pt x="171488" y="201643"/>
                  <a:pt x="164641" y="205344"/>
                </a:cubicBezTo>
                <a:cubicBezTo>
                  <a:pt x="150137" y="213255"/>
                  <a:pt x="133507" y="217763"/>
                  <a:pt x="115857" y="217763"/>
                </a:cubicBezTo>
                <a:cubicBezTo>
                  <a:pt x="59502" y="217763"/>
                  <a:pt x="13780" y="172041"/>
                  <a:pt x="13780" y="115687"/>
                </a:cubicBezTo>
                <a:cubicBezTo>
                  <a:pt x="13780" y="66562"/>
                  <a:pt x="48444" y="25562"/>
                  <a:pt x="94676" y="15822"/>
                </a:cubicBezTo>
                <a:close/>
                <a:moveTo>
                  <a:pt x="203217" y="122492"/>
                </a:moveTo>
                <a:lnTo>
                  <a:pt x="230437" y="122492"/>
                </a:lnTo>
                <a:cubicBezTo>
                  <a:pt x="238306" y="122492"/>
                  <a:pt x="244600" y="129169"/>
                  <a:pt x="242984" y="136867"/>
                </a:cubicBezTo>
                <a:cubicBezTo>
                  <a:pt x="238646" y="157453"/>
                  <a:pt x="228098" y="175741"/>
                  <a:pt x="213382" y="189692"/>
                </a:cubicBezTo>
                <a:cubicBezTo>
                  <a:pt x="208151" y="194668"/>
                  <a:pt x="199942" y="193605"/>
                  <a:pt x="195349" y="188033"/>
                </a:cubicBezTo>
                <a:lnTo>
                  <a:pt x="159452" y="144778"/>
                </a:lnTo>
                <a:cubicBezTo>
                  <a:pt x="152094" y="135889"/>
                  <a:pt x="158431" y="122492"/>
                  <a:pt x="169915" y="122492"/>
                </a:cubicBezTo>
                <a:lnTo>
                  <a:pt x="203174" y="122492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1350130" y="7262392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数据统计与可视化模块 </a:t>
            </a:r>
            <a:r>
              <a:rPr lang="en-US" sz="1200" b="1" dirty="0">
                <a:solidFill>
                  <a:srgbClr val="4FD1C5"/>
                </a:solidFill>
                <a:highlight>
                  <a:srgbClr val="4FD1C5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核心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350130" y="7610813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收支统计、分类占比分析、趋势分析，以饼图、折线图展示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350130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7"/>
          <p:cNvSpPr/>
          <p:nvPr/>
        </p:nvSpPr>
        <p:spPr>
          <a:xfrm>
            <a:off x="1350130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收支统计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2221182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2221182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饼图占比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3092233" y="7959234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3092233" y="7959234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趋势折线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57302" y="8884726"/>
            <a:ext cx="8764956" cy="1350130"/>
          </a:xfrm>
          <a:custGeom>
            <a:avLst/>
            <a:gdLst/>
            <a:ahLst/>
            <a:cxnLst/>
            <a:rect l="l" t="t" r="r" b="b"/>
            <a:pathLst>
              <a:path w="8764956" h="1350130">
                <a:moveTo>
                  <a:pt x="43553" y="0"/>
                </a:moveTo>
                <a:lnTo>
                  <a:pt x="8677846" y="0"/>
                </a:lnTo>
                <a:cubicBezTo>
                  <a:pt x="8725956" y="0"/>
                  <a:pt x="8764956" y="39001"/>
                  <a:pt x="8764956" y="87110"/>
                </a:cubicBezTo>
                <a:lnTo>
                  <a:pt x="8764956" y="1263020"/>
                </a:lnTo>
                <a:cubicBezTo>
                  <a:pt x="8764956" y="1311129"/>
                  <a:pt x="8725956" y="1350130"/>
                  <a:pt x="8677846" y="1350130"/>
                </a:cubicBez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Shape 53"/>
          <p:cNvSpPr/>
          <p:nvPr/>
        </p:nvSpPr>
        <p:spPr>
          <a:xfrm>
            <a:off x="457302" y="8884726"/>
            <a:ext cx="43553" cy="1350130"/>
          </a:xfrm>
          <a:custGeom>
            <a:avLst/>
            <a:gdLst/>
            <a:ahLst/>
            <a:cxnLst/>
            <a:rect l="l" t="t" r="r" b="b"/>
            <a:pathLst>
              <a:path w="43553" h="1350130">
                <a:moveTo>
                  <a:pt x="43553" y="0"/>
                </a:moveTo>
                <a:lnTo>
                  <a:pt x="43553" y="0"/>
                </a:lnTo>
                <a:lnTo>
                  <a:pt x="43553" y="1350130"/>
                </a:lnTo>
                <a:lnTo>
                  <a:pt x="43553" y="1350130"/>
                </a:lnTo>
                <a:cubicBezTo>
                  <a:pt x="19499" y="1350130"/>
                  <a:pt x="0" y="1330631"/>
                  <a:pt x="0" y="1306577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653289" y="9058936"/>
            <a:ext cx="522631" cy="522631"/>
          </a:xfrm>
          <a:custGeom>
            <a:avLst/>
            <a:gdLst/>
            <a:ahLst/>
            <a:cxnLst/>
            <a:rect l="l" t="t" r="r" b="b"/>
            <a:pathLst>
              <a:path w="522631" h="522631">
                <a:moveTo>
                  <a:pt x="87107" y="0"/>
                </a:moveTo>
                <a:lnTo>
                  <a:pt x="435524" y="0"/>
                </a:lnTo>
                <a:cubicBezTo>
                  <a:pt x="483600" y="0"/>
                  <a:pt x="522631" y="39031"/>
                  <a:pt x="522631" y="87107"/>
                </a:cubicBezTo>
                <a:lnTo>
                  <a:pt x="522631" y="435524"/>
                </a:lnTo>
                <a:cubicBezTo>
                  <a:pt x="522631" y="483600"/>
                  <a:pt x="483600" y="522631"/>
                  <a:pt x="435524" y="522631"/>
                </a:cubicBezTo>
                <a:lnTo>
                  <a:pt x="87107" y="522631"/>
                </a:lnTo>
                <a:cubicBezTo>
                  <a:pt x="39031" y="522631"/>
                  <a:pt x="0" y="483600"/>
                  <a:pt x="0" y="435524"/>
                </a:cubicBezTo>
                <a:lnTo>
                  <a:pt x="0" y="87107"/>
                </a:lnTo>
                <a:cubicBezTo>
                  <a:pt x="0" y="39031"/>
                  <a:pt x="39031" y="0"/>
                  <a:pt x="8710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819333" y="9211370"/>
            <a:ext cx="190543" cy="217763"/>
          </a:xfrm>
          <a:custGeom>
            <a:avLst/>
            <a:gdLst/>
            <a:ahLst/>
            <a:cxnLst/>
            <a:rect l="l" t="t" r="r" b="b"/>
            <a:pathLst>
              <a:path w="190543" h="217763">
                <a:moveTo>
                  <a:pt x="190543" y="87530"/>
                </a:moveTo>
                <a:cubicBezTo>
                  <a:pt x="184248" y="91699"/>
                  <a:pt x="177017" y="95059"/>
                  <a:pt x="169489" y="97738"/>
                </a:cubicBezTo>
                <a:cubicBezTo>
                  <a:pt x="149499" y="104883"/>
                  <a:pt x="123257" y="108881"/>
                  <a:pt x="95271" y="108881"/>
                </a:cubicBezTo>
                <a:cubicBezTo>
                  <a:pt x="67285" y="108881"/>
                  <a:pt x="41001" y="104841"/>
                  <a:pt x="21053" y="97738"/>
                </a:cubicBezTo>
                <a:cubicBezTo>
                  <a:pt x="13568" y="95059"/>
                  <a:pt x="6295" y="91699"/>
                  <a:pt x="0" y="87530"/>
                </a:cubicBezTo>
                <a:lnTo>
                  <a:pt x="0" y="122492"/>
                </a:lnTo>
                <a:cubicBezTo>
                  <a:pt x="0" y="141291"/>
                  <a:pt x="42659" y="156517"/>
                  <a:pt x="95271" y="156517"/>
                </a:cubicBezTo>
                <a:cubicBezTo>
                  <a:pt x="147883" y="156517"/>
                  <a:pt x="190543" y="141291"/>
                  <a:pt x="190543" y="122492"/>
                </a:cubicBezTo>
                <a:lnTo>
                  <a:pt x="190543" y="87530"/>
                </a:lnTo>
                <a:close/>
                <a:moveTo>
                  <a:pt x="190543" y="54441"/>
                </a:moveTo>
                <a:lnTo>
                  <a:pt x="190543" y="34025"/>
                </a:lnTo>
                <a:cubicBezTo>
                  <a:pt x="190543" y="15226"/>
                  <a:pt x="147883" y="0"/>
                  <a:pt x="95271" y="0"/>
                </a:cubicBezTo>
                <a:cubicBezTo>
                  <a:pt x="42659" y="0"/>
                  <a:pt x="0" y="15226"/>
                  <a:pt x="0" y="34025"/>
                </a:cubicBezTo>
                <a:lnTo>
                  <a:pt x="0" y="54441"/>
                </a:lnTo>
                <a:cubicBezTo>
                  <a:pt x="0" y="73240"/>
                  <a:pt x="42659" y="88466"/>
                  <a:pt x="95271" y="88466"/>
                </a:cubicBezTo>
                <a:cubicBezTo>
                  <a:pt x="147883" y="88466"/>
                  <a:pt x="190543" y="73240"/>
                  <a:pt x="190543" y="54441"/>
                </a:cubicBezTo>
                <a:close/>
                <a:moveTo>
                  <a:pt x="169489" y="165789"/>
                </a:moveTo>
                <a:cubicBezTo>
                  <a:pt x="149542" y="172892"/>
                  <a:pt x="123300" y="176932"/>
                  <a:pt x="95271" y="176932"/>
                </a:cubicBezTo>
                <a:cubicBezTo>
                  <a:pt x="67243" y="176932"/>
                  <a:pt x="41001" y="172892"/>
                  <a:pt x="21053" y="165789"/>
                </a:cubicBezTo>
                <a:cubicBezTo>
                  <a:pt x="13568" y="163110"/>
                  <a:pt x="6295" y="159749"/>
                  <a:pt x="0" y="155581"/>
                </a:cubicBezTo>
                <a:lnTo>
                  <a:pt x="0" y="183737"/>
                </a:lnTo>
                <a:cubicBezTo>
                  <a:pt x="0" y="202537"/>
                  <a:pt x="42659" y="217763"/>
                  <a:pt x="95271" y="217763"/>
                </a:cubicBezTo>
                <a:cubicBezTo>
                  <a:pt x="147883" y="217763"/>
                  <a:pt x="190543" y="202537"/>
                  <a:pt x="190543" y="183737"/>
                </a:cubicBezTo>
                <a:lnTo>
                  <a:pt x="190543" y="155581"/>
                </a:lnTo>
                <a:cubicBezTo>
                  <a:pt x="184248" y="159749"/>
                  <a:pt x="177017" y="163110"/>
                  <a:pt x="169489" y="16578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6"/>
          <p:cNvSpPr/>
          <p:nvPr/>
        </p:nvSpPr>
        <p:spPr>
          <a:xfrm>
            <a:off x="1350130" y="9058936"/>
            <a:ext cx="779591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数据管理模块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350130" y="9407357"/>
            <a:ext cx="7785023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支持将收支数据导出为Excel/CSV格式，方便用户备份或二次处理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350130" y="9755778"/>
            <a:ext cx="783946" cy="304868"/>
          </a:xfrm>
          <a:custGeom>
            <a:avLst/>
            <a:gdLst/>
            <a:ahLst/>
            <a:cxnLst/>
            <a:rect l="l" t="t" r="r" b="b"/>
            <a:pathLst>
              <a:path w="783946" h="304868">
                <a:moveTo>
                  <a:pt x="43553" y="0"/>
                </a:moveTo>
                <a:lnTo>
                  <a:pt x="740393" y="0"/>
                </a:lnTo>
                <a:cubicBezTo>
                  <a:pt x="764447" y="0"/>
                  <a:pt x="783946" y="19500"/>
                  <a:pt x="783946" y="43553"/>
                </a:cubicBezTo>
                <a:lnTo>
                  <a:pt x="783946" y="261315"/>
                </a:lnTo>
                <a:cubicBezTo>
                  <a:pt x="783946" y="285369"/>
                  <a:pt x="764447" y="304868"/>
                  <a:pt x="740393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Text 59"/>
          <p:cNvSpPr/>
          <p:nvPr/>
        </p:nvSpPr>
        <p:spPr>
          <a:xfrm>
            <a:off x="1350130" y="9755778"/>
            <a:ext cx="860163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数据导出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2221182" y="9755778"/>
            <a:ext cx="849275" cy="304868"/>
          </a:xfrm>
          <a:custGeom>
            <a:avLst/>
            <a:gdLst/>
            <a:ahLst/>
            <a:cxnLst/>
            <a:rect l="l" t="t" r="r" b="b"/>
            <a:pathLst>
              <a:path w="849275" h="304868">
                <a:moveTo>
                  <a:pt x="43553" y="0"/>
                </a:moveTo>
                <a:lnTo>
                  <a:pt x="805722" y="0"/>
                </a:lnTo>
                <a:cubicBezTo>
                  <a:pt x="829776" y="0"/>
                  <a:pt x="849275" y="19500"/>
                  <a:pt x="849275" y="43553"/>
                </a:cubicBezTo>
                <a:lnTo>
                  <a:pt x="849275" y="261315"/>
                </a:lnTo>
                <a:cubicBezTo>
                  <a:pt x="849275" y="285369"/>
                  <a:pt x="829776" y="304868"/>
                  <a:pt x="805722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2221182" y="9755778"/>
            <a:ext cx="925492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Excel格式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3154159" y="9755778"/>
            <a:ext cx="773058" cy="304868"/>
          </a:xfrm>
          <a:custGeom>
            <a:avLst/>
            <a:gdLst/>
            <a:ahLst/>
            <a:cxnLst/>
            <a:rect l="l" t="t" r="r" b="b"/>
            <a:pathLst>
              <a:path w="773058" h="304868">
                <a:moveTo>
                  <a:pt x="43553" y="0"/>
                </a:moveTo>
                <a:lnTo>
                  <a:pt x="729505" y="0"/>
                </a:lnTo>
                <a:cubicBezTo>
                  <a:pt x="753559" y="0"/>
                  <a:pt x="773058" y="19500"/>
                  <a:pt x="773058" y="43553"/>
                </a:cubicBezTo>
                <a:lnTo>
                  <a:pt x="773058" y="261315"/>
                </a:lnTo>
                <a:cubicBezTo>
                  <a:pt x="773058" y="285369"/>
                  <a:pt x="753559" y="304868"/>
                  <a:pt x="729505" y="304868"/>
                </a:cubicBezTo>
                <a:lnTo>
                  <a:pt x="43553" y="304868"/>
                </a:lnTo>
                <a:cubicBezTo>
                  <a:pt x="19500" y="304868"/>
                  <a:pt x="0" y="285369"/>
                  <a:pt x="0" y="261315"/>
                </a:cubicBezTo>
                <a:lnTo>
                  <a:pt x="0" y="43553"/>
                </a:lnTo>
                <a:cubicBezTo>
                  <a:pt x="0" y="19500"/>
                  <a:pt x="19500" y="0"/>
                  <a:pt x="4355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5" name="Text 63"/>
          <p:cNvSpPr/>
          <p:nvPr/>
        </p:nvSpPr>
        <p:spPr>
          <a:xfrm>
            <a:off x="3154159" y="9755778"/>
            <a:ext cx="849275" cy="304868"/>
          </a:xfrm>
          <a:prstGeom prst="rect">
            <a:avLst/>
          </a:prstGeom>
          <a:noFill/>
          <a:ln/>
        </p:spPr>
        <p:txBody>
          <a:bodyPr wrap="square" lIns="87105" tIns="43553" rIns="87105" bIns="43553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CSV格式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9507477" y="1698551"/>
            <a:ext cx="6315124" cy="8536305"/>
          </a:xfrm>
          <a:custGeom>
            <a:avLst/>
            <a:gdLst/>
            <a:ahLst/>
            <a:cxnLst/>
            <a:rect l="l" t="t" r="r" b="b"/>
            <a:pathLst>
              <a:path w="6315124" h="8536305">
                <a:moveTo>
                  <a:pt x="43553" y="0"/>
                </a:moveTo>
                <a:lnTo>
                  <a:pt x="6228038" y="0"/>
                </a:lnTo>
                <a:cubicBezTo>
                  <a:pt x="6276134" y="0"/>
                  <a:pt x="6315124" y="38990"/>
                  <a:pt x="6315124" y="87086"/>
                </a:cubicBezTo>
                <a:lnTo>
                  <a:pt x="6315124" y="8449220"/>
                </a:lnTo>
                <a:cubicBezTo>
                  <a:pt x="6315124" y="8497316"/>
                  <a:pt x="6276134" y="8536305"/>
                  <a:pt x="6228038" y="8536305"/>
                </a:cubicBezTo>
                <a:lnTo>
                  <a:pt x="43553" y="8536305"/>
                </a:lnTo>
                <a:cubicBezTo>
                  <a:pt x="19499" y="8536305"/>
                  <a:pt x="0" y="8516806"/>
                  <a:pt x="0" y="8492753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7" name="Shape 65"/>
          <p:cNvSpPr/>
          <p:nvPr/>
        </p:nvSpPr>
        <p:spPr>
          <a:xfrm>
            <a:off x="9507477" y="1698551"/>
            <a:ext cx="43553" cy="8536305"/>
          </a:xfrm>
          <a:custGeom>
            <a:avLst/>
            <a:gdLst/>
            <a:ahLst/>
            <a:cxnLst/>
            <a:rect l="l" t="t" r="r" b="b"/>
            <a:pathLst>
              <a:path w="43553" h="8536305">
                <a:moveTo>
                  <a:pt x="43553" y="0"/>
                </a:moveTo>
                <a:lnTo>
                  <a:pt x="43553" y="0"/>
                </a:lnTo>
                <a:lnTo>
                  <a:pt x="43553" y="8536305"/>
                </a:lnTo>
                <a:lnTo>
                  <a:pt x="43553" y="8536305"/>
                </a:lnTo>
                <a:cubicBezTo>
                  <a:pt x="19499" y="8536305"/>
                  <a:pt x="0" y="8516806"/>
                  <a:pt x="0" y="8492753"/>
                </a:cubicBezTo>
                <a:lnTo>
                  <a:pt x="0" y="43553"/>
                </a:lnTo>
                <a:cubicBezTo>
                  <a:pt x="0" y="19499"/>
                  <a:pt x="19499" y="0"/>
                  <a:pt x="43553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8" name="Shape 66"/>
          <p:cNvSpPr/>
          <p:nvPr/>
        </p:nvSpPr>
        <p:spPr>
          <a:xfrm>
            <a:off x="9774236" y="1959866"/>
            <a:ext cx="217763" cy="217763"/>
          </a:xfrm>
          <a:custGeom>
            <a:avLst/>
            <a:gdLst/>
            <a:ahLst/>
            <a:cxnLst/>
            <a:rect l="l" t="t" r="r" b="b"/>
            <a:pathLst>
              <a:path w="217763" h="217763">
                <a:moveTo>
                  <a:pt x="81661" y="27220"/>
                </a:moveTo>
                <a:cubicBezTo>
                  <a:pt x="81661" y="19692"/>
                  <a:pt x="87743" y="13610"/>
                  <a:pt x="95271" y="13610"/>
                </a:cubicBezTo>
                <a:lnTo>
                  <a:pt x="122492" y="13610"/>
                </a:lnTo>
                <a:cubicBezTo>
                  <a:pt x="130020" y="13610"/>
                  <a:pt x="136102" y="19692"/>
                  <a:pt x="136102" y="27220"/>
                </a:cubicBezTo>
                <a:lnTo>
                  <a:pt x="136102" y="54441"/>
                </a:lnTo>
                <a:cubicBezTo>
                  <a:pt x="136102" y="61969"/>
                  <a:pt x="130020" y="68051"/>
                  <a:pt x="122492" y="68051"/>
                </a:cubicBezTo>
                <a:lnTo>
                  <a:pt x="119089" y="68051"/>
                </a:lnTo>
                <a:lnTo>
                  <a:pt x="119089" y="95271"/>
                </a:lnTo>
                <a:lnTo>
                  <a:pt x="170127" y="95271"/>
                </a:lnTo>
                <a:cubicBezTo>
                  <a:pt x="187055" y="95271"/>
                  <a:pt x="200750" y="108967"/>
                  <a:pt x="200750" y="125894"/>
                </a:cubicBezTo>
                <a:lnTo>
                  <a:pt x="200750" y="149712"/>
                </a:lnTo>
                <a:lnTo>
                  <a:pt x="204153" y="149712"/>
                </a:lnTo>
                <a:cubicBezTo>
                  <a:pt x="211681" y="149712"/>
                  <a:pt x="217763" y="155794"/>
                  <a:pt x="217763" y="163322"/>
                </a:cubicBezTo>
                <a:lnTo>
                  <a:pt x="217763" y="190543"/>
                </a:lnTo>
                <a:cubicBezTo>
                  <a:pt x="217763" y="198071"/>
                  <a:pt x="211681" y="204153"/>
                  <a:pt x="204153" y="204153"/>
                </a:cubicBezTo>
                <a:lnTo>
                  <a:pt x="176932" y="204153"/>
                </a:lnTo>
                <a:cubicBezTo>
                  <a:pt x="169404" y="204153"/>
                  <a:pt x="163322" y="198071"/>
                  <a:pt x="163322" y="190543"/>
                </a:cubicBezTo>
                <a:lnTo>
                  <a:pt x="163322" y="163322"/>
                </a:lnTo>
                <a:cubicBezTo>
                  <a:pt x="163322" y="155794"/>
                  <a:pt x="169404" y="149712"/>
                  <a:pt x="176932" y="149712"/>
                </a:cubicBezTo>
                <a:lnTo>
                  <a:pt x="180335" y="149712"/>
                </a:lnTo>
                <a:lnTo>
                  <a:pt x="180335" y="125894"/>
                </a:lnTo>
                <a:cubicBezTo>
                  <a:pt x="180335" y="120237"/>
                  <a:pt x="175784" y="115687"/>
                  <a:pt x="170127" y="115687"/>
                </a:cubicBezTo>
                <a:lnTo>
                  <a:pt x="119089" y="115687"/>
                </a:lnTo>
                <a:lnTo>
                  <a:pt x="119089" y="149712"/>
                </a:lnTo>
                <a:lnTo>
                  <a:pt x="122492" y="149712"/>
                </a:lnTo>
                <a:cubicBezTo>
                  <a:pt x="130020" y="149712"/>
                  <a:pt x="136102" y="155794"/>
                  <a:pt x="136102" y="163322"/>
                </a:cubicBezTo>
                <a:lnTo>
                  <a:pt x="136102" y="190543"/>
                </a:lnTo>
                <a:cubicBezTo>
                  <a:pt x="136102" y="198071"/>
                  <a:pt x="130020" y="204153"/>
                  <a:pt x="122492" y="204153"/>
                </a:cubicBezTo>
                <a:lnTo>
                  <a:pt x="95271" y="204153"/>
                </a:lnTo>
                <a:cubicBezTo>
                  <a:pt x="87743" y="204153"/>
                  <a:pt x="81661" y="198071"/>
                  <a:pt x="81661" y="190543"/>
                </a:cubicBezTo>
                <a:lnTo>
                  <a:pt x="81661" y="163322"/>
                </a:lnTo>
                <a:cubicBezTo>
                  <a:pt x="81661" y="155794"/>
                  <a:pt x="87743" y="149712"/>
                  <a:pt x="95271" y="149712"/>
                </a:cubicBezTo>
                <a:lnTo>
                  <a:pt x="98674" y="149712"/>
                </a:lnTo>
                <a:lnTo>
                  <a:pt x="98674" y="115687"/>
                </a:lnTo>
                <a:lnTo>
                  <a:pt x="47636" y="115687"/>
                </a:lnTo>
                <a:cubicBezTo>
                  <a:pt x="41979" y="115687"/>
                  <a:pt x="37428" y="120237"/>
                  <a:pt x="37428" y="125894"/>
                </a:cubicBezTo>
                <a:lnTo>
                  <a:pt x="37428" y="149712"/>
                </a:lnTo>
                <a:lnTo>
                  <a:pt x="40831" y="149712"/>
                </a:lnTo>
                <a:cubicBezTo>
                  <a:pt x="48359" y="149712"/>
                  <a:pt x="54441" y="155794"/>
                  <a:pt x="54441" y="163322"/>
                </a:cubicBezTo>
                <a:lnTo>
                  <a:pt x="54441" y="190543"/>
                </a:lnTo>
                <a:cubicBezTo>
                  <a:pt x="54441" y="198071"/>
                  <a:pt x="48359" y="204153"/>
                  <a:pt x="40831" y="204153"/>
                </a:cubicBezTo>
                <a:lnTo>
                  <a:pt x="13610" y="204153"/>
                </a:lnTo>
                <a:cubicBezTo>
                  <a:pt x="6082" y="204153"/>
                  <a:pt x="0" y="198071"/>
                  <a:pt x="0" y="190543"/>
                </a:cubicBezTo>
                <a:lnTo>
                  <a:pt x="0" y="163322"/>
                </a:lnTo>
                <a:cubicBezTo>
                  <a:pt x="0" y="155794"/>
                  <a:pt x="6082" y="149712"/>
                  <a:pt x="13610" y="149712"/>
                </a:cubicBezTo>
                <a:lnTo>
                  <a:pt x="17013" y="149712"/>
                </a:lnTo>
                <a:lnTo>
                  <a:pt x="17013" y="125894"/>
                </a:lnTo>
                <a:cubicBezTo>
                  <a:pt x="17013" y="108967"/>
                  <a:pt x="30708" y="95271"/>
                  <a:pt x="47636" y="95271"/>
                </a:cubicBezTo>
                <a:lnTo>
                  <a:pt x="98674" y="95271"/>
                </a:lnTo>
                <a:lnTo>
                  <a:pt x="98674" y="68051"/>
                </a:lnTo>
                <a:lnTo>
                  <a:pt x="95271" y="68051"/>
                </a:lnTo>
                <a:cubicBezTo>
                  <a:pt x="87743" y="68051"/>
                  <a:pt x="81661" y="61969"/>
                  <a:pt x="81661" y="54441"/>
                </a:cubicBezTo>
                <a:lnTo>
                  <a:pt x="81661" y="2722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9" name="Text 67"/>
          <p:cNvSpPr/>
          <p:nvPr/>
        </p:nvSpPr>
        <p:spPr>
          <a:xfrm>
            <a:off x="10019220" y="1916313"/>
            <a:ext cx="5694500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1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模块架构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9757904" y="4344370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Shape 69"/>
          <p:cNvSpPr/>
          <p:nvPr/>
        </p:nvSpPr>
        <p:spPr>
          <a:xfrm>
            <a:off x="12545950" y="4529468"/>
            <a:ext cx="261315" cy="261315"/>
          </a:xfrm>
          <a:custGeom>
            <a:avLst/>
            <a:gdLst/>
            <a:ahLst/>
            <a:cxnLst/>
            <a:rect l="l" t="t" r="r" b="b"/>
            <a:pathLst>
              <a:path w="261315" h="261315">
                <a:moveTo>
                  <a:pt x="203642" y="196089"/>
                </a:moveTo>
                <a:cubicBezTo>
                  <a:pt x="192363" y="176490"/>
                  <a:pt x="171182" y="163322"/>
                  <a:pt x="146990" y="163322"/>
                </a:cubicBezTo>
                <a:lnTo>
                  <a:pt x="114326" y="163322"/>
                </a:lnTo>
                <a:cubicBezTo>
                  <a:pt x="90133" y="163322"/>
                  <a:pt x="68953" y="176490"/>
                  <a:pt x="57673" y="196089"/>
                </a:cubicBezTo>
                <a:cubicBezTo>
                  <a:pt x="75639" y="216096"/>
                  <a:pt x="101668" y="228651"/>
                  <a:pt x="130658" y="228651"/>
                </a:cubicBezTo>
                <a:cubicBezTo>
                  <a:pt x="159647" y="228651"/>
                  <a:pt x="185677" y="216045"/>
                  <a:pt x="203642" y="196089"/>
                </a:cubicBezTo>
                <a:close/>
                <a:moveTo>
                  <a:pt x="0" y="130658"/>
                </a:moveTo>
                <a:cubicBezTo>
                  <a:pt x="0" y="58546"/>
                  <a:pt x="58546" y="0"/>
                  <a:pt x="130658" y="0"/>
                </a:cubicBezTo>
                <a:cubicBezTo>
                  <a:pt x="202770" y="0"/>
                  <a:pt x="261315" y="58546"/>
                  <a:pt x="261315" y="130658"/>
                </a:cubicBezTo>
                <a:cubicBezTo>
                  <a:pt x="261315" y="202770"/>
                  <a:pt x="202770" y="261315"/>
                  <a:pt x="130658" y="261315"/>
                </a:cubicBezTo>
                <a:cubicBezTo>
                  <a:pt x="58546" y="261315"/>
                  <a:pt x="0" y="202770"/>
                  <a:pt x="0" y="130658"/>
                </a:cubicBezTo>
                <a:close/>
                <a:moveTo>
                  <a:pt x="130658" y="138824"/>
                </a:moveTo>
                <a:cubicBezTo>
                  <a:pt x="150939" y="138824"/>
                  <a:pt x="167405" y="122358"/>
                  <a:pt x="167405" y="102076"/>
                </a:cubicBezTo>
                <a:cubicBezTo>
                  <a:pt x="167405" y="81795"/>
                  <a:pt x="150939" y="65329"/>
                  <a:pt x="130658" y="65329"/>
                </a:cubicBezTo>
                <a:cubicBezTo>
                  <a:pt x="110376" y="65329"/>
                  <a:pt x="93910" y="81795"/>
                  <a:pt x="93910" y="102076"/>
                </a:cubicBezTo>
                <a:cubicBezTo>
                  <a:pt x="93910" y="122358"/>
                  <a:pt x="110376" y="138824"/>
                  <a:pt x="130658" y="13882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2" name="Text 70"/>
          <p:cNvSpPr/>
          <p:nvPr/>
        </p:nvSpPr>
        <p:spPr>
          <a:xfrm>
            <a:off x="9899450" y="4877889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用户管理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12605835" y="5422296"/>
            <a:ext cx="146990" cy="195987"/>
          </a:xfrm>
          <a:custGeom>
            <a:avLst/>
            <a:gdLst/>
            <a:ahLst/>
            <a:cxnLst/>
            <a:rect l="l" t="t" r="r" b="b"/>
            <a:pathLst>
              <a:path w="146990" h="195987">
                <a:moveTo>
                  <a:pt x="64844" y="192388"/>
                </a:moveTo>
                <a:cubicBezTo>
                  <a:pt x="69629" y="197173"/>
                  <a:pt x="77399" y="197173"/>
                  <a:pt x="82184" y="192388"/>
                </a:cubicBezTo>
                <a:lnTo>
                  <a:pt x="143430" y="131143"/>
                </a:lnTo>
                <a:cubicBezTo>
                  <a:pt x="148215" y="126358"/>
                  <a:pt x="148215" y="118587"/>
                  <a:pt x="143430" y="113802"/>
                </a:cubicBezTo>
                <a:cubicBezTo>
                  <a:pt x="138645" y="109018"/>
                  <a:pt x="130875" y="109018"/>
                  <a:pt x="126090" y="113802"/>
                </a:cubicBezTo>
                <a:lnTo>
                  <a:pt x="85744" y="154148"/>
                </a:lnTo>
                <a:lnTo>
                  <a:pt x="85744" y="12249"/>
                </a:lnTo>
                <a:cubicBezTo>
                  <a:pt x="85744" y="5474"/>
                  <a:pt x="80270" y="0"/>
                  <a:pt x="73495" y="0"/>
                </a:cubicBezTo>
                <a:cubicBezTo>
                  <a:pt x="66720" y="0"/>
                  <a:pt x="61246" y="5474"/>
                  <a:pt x="61246" y="12249"/>
                </a:cubicBezTo>
                <a:lnTo>
                  <a:pt x="61246" y="154148"/>
                </a:lnTo>
                <a:lnTo>
                  <a:pt x="20900" y="113802"/>
                </a:lnTo>
                <a:cubicBezTo>
                  <a:pt x="16115" y="109018"/>
                  <a:pt x="8345" y="109018"/>
                  <a:pt x="3560" y="113802"/>
                </a:cubicBezTo>
                <a:cubicBezTo>
                  <a:pt x="-1225" y="118587"/>
                  <a:pt x="-1225" y="126358"/>
                  <a:pt x="3560" y="131143"/>
                </a:cubicBezTo>
                <a:lnTo>
                  <a:pt x="64806" y="192388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4" name="Shape 72"/>
          <p:cNvSpPr/>
          <p:nvPr/>
        </p:nvSpPr>
        <p:spPr>
          <a:xfrm>
            <a:off x="9757904" y="5716276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A0AEC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Shape 73"/>
          <p:cNvSpPr/>
          <p:nvPr/>
        </p:nvSpPr>
        <p:spPr>
          <a:xfrm>
            <a:off x="12578614" y="5901374"/>
            <a:ext cx="195987" cy="261315"/>
          </a:xfrm>
          <a:custGeom>
            <a:avLst/>
            <a:gdLst/>
            <a:ahLst/>
            <a:cxnLst/>
            <a:rect l="l" t="t" r="r" b="b"/>
            <a:pathLst>
              <a:path w="195987" h="261315">
                <a:moveTo>
                  <a:pt x="0" y="32664"/>
                </a:moveTo>
                <a:cubicBezTo>
                  <a:pt x="0" y="14648"/>
                  <a:pt x="14648" y="0"/>
                  <a:pt x="32664" y="0"/>
                </a:cubicBezTo>
                <a:lnTo>
                  <a:pt x="108967" y="0"/>
                </a:lnTo>
                <a:cubicBezTo>
                  <a:pt x="117643" y="0"/>
                  <a:pt x="125962" y="3420"/>
                  <a:pt x="132087" y="9544"/>
                </a:cubicBezTo>
                <a:lnTo>
                  <a:pt x="186442" y="63951"/>
                </a:lnTo>
                <a:cubicBezTo>
                  <a:pt x="192567" y="70075"/>
                  <a:pt x="195987" y="78395"/>
                  <a:pt x="195987" y="87071"/>
                </a:cubicBezTo>
                <a:lnTo>
                  <a:pt x="195987" y="228651"/>
                </a:lnTo>
                <a:cubicBezTo>
                  <a:pt x="195987" y="246668"/>
                  <a:pt x="181339" y="261315"/>
                  <a:pt x="163322" y="261315"/>
                </a:cubicBezTo>
                <a:lnTo>
                  <a:pt x="32664" y="261315"/>
                </a:lnTo>
                <a:cubicBezTo>
                  <a:pt x="14648" y="261315"/>
                  <a:pt x="0" y="246668"/>
                  <a:pt x="0" y="228651"/>
                </a:cubicBezTo>
                <a:lnTo>
                  <a:pt x="0" y="32664"/>
                </a:lnTo>
                <a:close/>
                <a:moveTo>
                  <a:pt x="106159" y="29857"/>
                </a:moveTo>
                <a:lnTo>
                  <a:pt x="106159" y="77578"/>
                </a:lnTo>
                <a:cubicBezTo>
                  <a:pt x="106159" y="84366"/>
                  <a:pt x="111620" y="89827"/>
                  <a:pt x="118409" y="89827"/>
                </a:cubicBezTo>
                <a:lnTo>
                  <a:pt x="166129" y="89827"/>
                </a:lnTo>
                <a:lnTo>
                  <a:pt x="106159" y="29857"/>
                </a:lnTo>
                <a:close/>
                <a:moveTo>
                  <a:pt x="32664" y="44914"/>
                </a:moveTo>
                <a:cubicBezTo>
                  <a:pt x="32664" y="51702"/>
                  <a:pt x="38126" y="57163"/>
                  <a:pt x="44914" y="57163"/>
                </a:cubicBezTo>
                <a:lnTo>
                  <a:pt x="69412" y="57163"/>
                </a:lnTo>
                <a:cubicBezTo>
                  <a:pt x="76200" y="57163"/>
                  <a:pt x="81661" y="51702"/>
                  <a:pt x="81661" y="44914"/>
                </a:cubicBezTo>
                <a:cubicBezTo>
                  <a:pt x="81661" y="38126"/>
                  <a:pt x="76200" y="32664"/>
                  <a:pt x="69412" y="32664"/>
                </a:cubicBezTo>
                <a:lnTo>
                  <a:pt x="44914" y="32664"/>
                </a:lnTo>
                <a:cubicBezTo>
                  <a:pt x="38126" y="32664"/>
                  <a:pt x="32664" y="38126"/>
                  <a:pt x="32664" y="44914"/>
                </a:cubicBezTo>
                <a:close/>
                <a:moveTo>
                  <a:pt x="32664" y="93910"/>
                </a:moveTo>
                <a:cubicBezTo>
                  <a:pt x="32664" y="100698"/>
                  <a:pt x="38126" y="106159"/>
                  <a:pt x="44914" y="106159"/>
                </a:cubicBezTo>
                <a:lnTo>
                  <a:pt x="69412" y="106159"/>
                </a:lnTo>
                <a:cubicBezTo>
                  <a:pt x="76200" y="106159"/>
                  <a:pt x="81661" y="100698"/>
                  <a:pt x="81661" y="93910"/>
                </a:cubicBezTo>
                <a:cubicBezTo>
                  <a:pt x="81661" y="87122"/>
                  <a:pt x="76200" y="81661"/>
                  <a:pt x="69412" y="81661"/>
                </a:cubicBezTo>
                <a:lnTo>
                  <a:pt x="44914" y="81661"/>
                </a:lnTo>
                <a:cubicBezTo>
                  <a:pt x="38126" y="81661"/>
                  <a:pt x="32664" y="87122"/>
                  <a:pt x="32664" y="93910"/>
                </a:cubicBezTo>
                <a:close/>
                <a:moveTo>
                  <a:pt x="89827" y="132699"/>
                </a:moveTo>
                <a:lnTo>
                  <a:pt x="89827" y="134741"/>
                </a:lnTo>
                <a:cubicBezTo>
                  <a:pt x="75128" y="134894"/>
                  <a:pt x="63287" y="146837"/>
                  <a:pt x="63287" y="161536"/>
                </a:cubicBezTo>
                <a:cubicBezTo>
                  <a:pt x="63287" y="174653"/>
                  <a:pt x="72729" y="185830"/>
                  <a:pt x="85693" y="187974"/>
                </a:cubicBezTo>
                <a:lnTo>
                  <a:pt x="106976" y="191546"/>
                </a:lnTo>
                <a:cubicBezTo>
                  <a:pt x="110038" y="192057"/>
                  <a:pt x="112284" y="194711"/>
                  <a:pt x="112284" y="197824"/>
                </a:cubicBezTo>
                <a:cubicBezTo>
                  <a:pt x="112284" y="201346"/>
                  <a:pt x="109426" y="204204"/>
                  <a:pt x="105904" y="204204"/>
                </a:cubicBezTo>
                <a:lnTo>
                  <a:pt x="77578" y="204153"/>
                </a:lnTo>
                <a:cubicBezTo>
                  <a:pt x="71964" y="204153"/>
                  <a:pt x="67370" y="208746"/>
                  <a:pt x="67370" y="214360"/>
                </a:cubicBezTo>
                <a:cubicBezTo>
                  <a:pt x="67370" y="219975"/>
                  <a:pt x="71964" y="224568"/>
                  <a:pt x="77578" y="224568"/>
                </a:cubicBezTo>
                <a:lnTo>
                  <a:pt x="89827" y="224568"/>
                </a:lnTo>
                <a:lnTo>
                  <a:pt x="89827" y="226610"/>
                </a:lnTo>
                <a:cubicBezTo>
                  <a:pt x="89827" y="232224"/>
                  <a:pt x="94421" y="236817"/>
                  <a:pt x="100035" y="236817"/>
                </a:cubicBezTo>
                <a:cubicBezTo>
                  <a:pt x="105649" y="236817"/>
                  <a:pt x="110242" y="232224"/>
                  <a:pt x="110242" y="226610"/>
                </a:cubicBezTo>
                <a:lnTo>
                  <a:pt x="110242" y="224211"/>
                </a:lnTo>
                <a:cubicBezTo>
                  <a:pt x="123002" y="222118"/>
                  <a:pt x="132699" y="211094"/>
                  <a:pt x="132699" y="197773"/>
                </a:cubicBezTo>
                <a:cubicBezTo>
                  <a:pt x="132699" y="184656"/>
                  <a:pt x="123257" y="173479"/>
                  <a:pt x="110294" y="171335"/>
                </a:cubicBezTo>
                <a:lnTo>
                  <a:pt x="89011" y="167762"/>
                </a:lnTo>
                <a:cubicBezTo>
                  <a:pt x="85948" y="167252"/>
                  <a:pt x="83703" y="164598"/>
                  <a:pt x="83703" y="161485"/>
                </a:cubicBezTo>
                <a:cubicBezTo>
                  <a:pt x="83703" y="157963"/>
                  <a:pt x="86561" y="155105"/>
                  <a:pt x="90082" y="155105"/>
                </a:cubicBezTo>
                <a:lnTo>
                  <a:pt x="114326" y="155105"/>
                </a:lnTo>
                <a:cubicBezTo>
                  <a:pt x="119940" y="155105"/>
                  <a:pt x="124533" y="150512"/>
                  <a:pt x="124533" y="144897"/>
                </a:cubicBezTo>
                <a:cubicBezTo>
                  <a:pt x="124533" y="139283"/>
                  <a:pt x="119940" y="134690"/>
                  <a:pt x="114326" y="134690"/>
                </a:cubicBezTo>
                <a:lnTo>
                  <a:pt x="110242" y="134690"/>
                </a:lnTo>
                <a:lnTo>
                  <a:pt x="110242" y="132648"/>
                </a:lnTo>
                <a:cubicBezTo>
                  <a:pt x="110242" y="127034"/>
                  <a:pt x="105649" y="122441"/>
                  <a:pt x="100035" y="122441"/>
                </a:cubicBezTo>
                <a:cubicBezTo>
                  <a:pt x="94421" y="122441"/>
                  <a:pt x="89827" y="127034"/>
                  <a:pt x="89827" y="132648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6" name="Text 74"/>
          <p:cNvSpPr/>
          <p:nvPr/>
        </p:nvSpPr>
        <p:spPr>
          <a:xfrm>
            <a:off x="9899450" y="6249795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收支记录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12605835" y="6794202"/>
            <a:ext cx="146990" cy="195987"/>
          </a:xfrm>
          <a:custGeom>
            <a:avLst/>
            <a:gdLst/>
            <a:ahLst/>
            <a:cxnLst/>
            <a:rect l="l" t="t" r="r" b="b"/>
            <a:pathLst>
              <a:path w="146990" h="195987">
                <a:moveTo>
                  <a:pt x="64844" y="192388"/>
                </a:moveTo>
                <a:cubicBezTo>
                  <a:pt x="69629" y="197173"/>
                  <a:pt x="77399" y="197173"/>
                  <a:pt x="82184" y="192388"/>
                </a:cubicBezTo>
                <a:lnTo>
                  <a:pt x="143430" y="131143"/>
                </a:lnTo>
                <a:cubicBezTo>
                  <a:pt x="148215" y="126358"/>
                  <a:pt x="148215" y="118587"/>
                  <a:pt x="143430" y="113802"/>
                </a:cubicBezTo>
                <a:cubicBezTo>
                  <a:pt x="138645" y="109018"/>
                  <a:pt x="130875" y="109018"/>
                  <a:pt x="126090" y="113802"/>
                </a:cubicBezTo>
                <a:lnTo>
                  <a:pt x="85744" y="154148"/>
                </a:lnTo>
                <a:lnTo>
                  <a:pt x="85744" y="12249"/>
                </a:lnTo>
                <a:cubicBezTo>
                  <a:pt x="85744" y="5474"/>
                  <a:pt x="80270" y="0"/>
                  <a:pt x="73495" y="0"/>
                </a:cubicBezTo>
                <a:cubicBezTo>
                  <a:pt x="66720" y="0"/>
                  <a:pt x="61246" y="5474"/>
                  <a:pt x="61246" y="12249"/>
                </a:cubicBezTo>
                <a:lnTo>
                  <a:pt x="61246" y="154148"/>
                </a:lnTo>
                <a:lnTo>
                  <a:pt x="20900" y="113802"/>
                </a:lnTo>
                <a:cubicBezTo>
                  <a:pt x="16115" y="109018"/>
                  <a:pt x="8345" y="109018"/>
                  <a:pt x="3560" y="113802"/>
                </a:cubicBezTo>
                <a:cubicBezTo>
                  <a:pt x="-1225" y="118587"/>
                  <a:pt x="-1225" y="126358"/>
                  <a:pt x="3560" y="131143"/>
                </a:cubicBezTo>
                <a:lnTo>
                  <a:pt x="64806" y="192388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8" name="Shape 76"/>
          <p:cNvSpPr/>
          <p:nvPr/>
        </p:nvSpPr>
        <p:spPr>
          <a:xfrm>
            <a:off x="9757904" y="7088182"/>
            <a:ext cx="5836046" cy="979933"/>
          </a:xfrm>
          <a:custGeom>
            <a:avLst/>
            <a:gdLst/>
            <a:ahLst/>
            <a:cxnLst/>
            <a:rect l="l" t="t" r="r" b="b"/>
            <a:pathLst>
              <a:path w="5836046" h="979933">
                <a:moveTo>
                  <a:pt x="87106" y="0"/>
                </a:moveTo>
                <a:lnTo>
                  <a:pt x="5748939" y="0"/>
                </a:lnTo>
                <a:cubicBezTo>
                  <a:pt x="5797047" y="0"/>
                  <a:pt x="5836046" y="38999"/>
                  <a:pt x="5836046" y="87106"/>
                </a:cubicBezTo>
                <a:lnTo>
                  <a:pt x="5836046" y="892827"/>
                </a:lnTo>
                <a:cubicBezTo>
                  <a:pt x="5836046" y="940934"/>
                  <a:pt x="5797047" y="979933"/>
                  <a:pt x="5748939" y="979933"/>
                </a:cubicBezTo>
                <a:lnTo>
                  <a:pt x="87106" y="979933"/>
                </a:lnTo>
                <a:cubicBezTo>
                  <a:pt x="38999" y="979933"/>
                  <a:pt x="0" y="940934"/>
                  <a:pt x="0" y="892827"/>
                </a:cubicBezTo>
                <a:lnTo>
                  <a:pt x="0" y="87106"/>
                </a:lnTo>
                <a:cubicBezTo>
                  <a:pt x="0" y="39031"/>
                  <a:pt x="39031" y="0"/>
                  <a:pt x="8710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25400">
            <a:solidFill>
              <a:srgbClr val="4FD1C5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" name="Shape 77"/>
          <p:cNvSpPr/>
          <p:nvPr/>
        </p:nvSpPr>
        <p:spPr>
          <a:xfrm>
            <a:off x="12529618" y="7273281"/>
            <a:ext cx="293980" cy="261315"/>
          </a:xfrm>
          <a:custGeom>
            <a:avLst/>
            <a:gdLst/>
            <a:ahLst/>
            <a:cxnLst/>
            <a:rect l="l" t="t" r="r" b="b"/>
            <a:pathLst>
              <a:path w="293980" h="261315">
                <a:moveTo>
                  <a:pt x="261520" y="122492"/>
                </a:moveTo>
                <a:lnTo>
                  <a:pt x="171692" y="122492"/>
                </a:lnTo>
                <a:cubicBezTo>
                  <a:pt x="162659" y="122492"/>
                  <a:pt x="155360" y="115193"/>
                  <a:pt x="155360" y="106159"/>
                </a:cubicBezTo>
                <a:lnTo>
                  <a:pt x="155360" y="16332"/>
                </a:lnTo>
                <a:cubicBezTo>
                  <a:pt x="155360" y="7298"/>
                  <a:pt x="162710" y="-102"/>
                  <a:pt x="171641" y="1072"/>
                </a:cubicBezTo>
                <a:cubicBezTo>
                  <a:pt x="226252" y="8319"/>
                  <a:pt x="269533" y="51600"/>
                  <a:pt x="276780" y="106210"/>
                </a:cubicBezTo>
                <a:cubicBezTo>
                  <a:pt x="277954" y="115142"/>
                  <a:pt x="270553" y="122492"/>
                  <a:pt x="261520" y="122492"/>
                </a:cubicBezTo>
                <a:close/>
                <a:moveTo>
                  <a:pt x="113611" y="18986"/>
                </a:moveTo>
                <a:cubicBezTo>
                  <a:pt x="122849" y="17047"/>
                  <a:pt x="130862" y="24600"/>
                  <a:pt x="130862" y="34042"/>
                </a:cubicBezTo>
                <a:lnTo>
                  <a:pt x="130862" y="134741"/>
                </a:lnTo>
                <a:cubicBezTo>
                  <a:pt x="130862" y="137599"/>
                  <a:pt x="131883" y="140355"/>
                  <a:pt x="133669" y="142550"/>
                </a:cubicBezTo>
                <a:lnTo>
                  <a:pt x="201090" y="223904"/>
                </a:lnTo>
                <a:cubicBezTo>
                  <a:pt x="207062" y="231101"/>
                  <a:pt x="205786" y="241972"/>
                  <a:pt x="197569" y="246412"/>
                </a:cubicBezTo>
                <a:cubicBezTo>
                  <a:pt x="180165" y="255905"/>
                  <a:pt x="160209" y="261315"/>
                  <a:pt x="139028" y="261315"/>
                </a:cubicBezTo>
                <a:cubicBezTo>
                  <a:pt x="71402" y="261315"/>
                  <a:pt x="16536" y="206449"/>
                  <a:pt x="16536" y="138824"/>
                </a:cubicBezTo>
                <a:cubicBezTo>
                  <a:pt x="16536" y="79875"/>
                  <a:pt x="58132" y="30674"/>
                  <a:pt x="113611" y="18986"/>
                </a:cubicBezTo>
                <a:close/>
                <a:moveTo>
                  <a:pt x="243860" y="146990"/>
                </a:moveTo>
                <a:lnTo>
                  <a:pt x="276525" y="146990"/>
                </a:lnTo>
                <a:cubicBezTo>
                  <a:pt x="285967" y="146990"/>
                  <a:pt x="293521" y="155003"/>
                  <a:pt x="291581" y="164241"/>
                </a:cubicBezTo>
                <a:cubicBezTo>
                  <a:pt x="286375" y="188943"/>
                  <a:pt x="273718" y="210890"/>
                  <a:pt x="256059" y="227630"/>
                </a:cubicBezTo>
                <a:cubicBezTo>
                  <a:pt x="249781" y="233602"/>
                  <a:pt x="239930" y="232326"/>
                  <a:pt x="234418" y="225640"/>
                </a:cubicBezTo>
                <a:lnTo>
                  <a:pt x="191342" y="173734"/>
                </a:lnTo>
                <a:cubicBezTo>
                  <a:pt x="182513" y="163067"/>
                  <a:pt x="190117" y="146990"/>
                  <a:pt x="203898" y="146990"/>
                </a:cubicBezTo>
                <a:lnTo>
                  <a:pt x="243809" y="14699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0" name="Text 78"/>
          <p:cNvSpPr/>
          <p:nvPr/>
        </p:nvSpPr>
        <p:spPr>
          <a:xfrm>
            <a:off x="9899450" y="7621701"/>
            <a:ext cx="555295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4453" y="630566"/>
            <a:ext cx="403562" cy="50445"/>
          </a:xfrm>
          <a:custGeom>
            <a:avLst/>
            <a:gdLst/>
            <a:ahLst/>
            <a:cxnLst/>
            <a:rect l="l" t="t" r="r" b="b"/>
            <a:pathLst>
              <a:path w="403562" h="50445">
                <a:moveTo>
                  <a:pt x="0" y="0"/>
                </a:moveTo>
                <a:lnTo>
                  <a:pt x="403562" y="0"/>
                </a:lnTo>
                <a:lnTo>
                  <a:pt x="403562" y="50445"/>
                </a:lnTo>
                <a:lnTo>
                  <a:pt x="0" y="50445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059351" y="504453"/>
            <a:ext cx="242137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kern="0" spc="7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FEASIBILITY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4453" y="908016"/>
            <a:ext cx="15474098" cy="5044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75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技术可行性分析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4453" y="1462914"/>
            <a:ext cx="15347984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从技术、经济、操作三个维度评估项目可行性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4453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04453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56680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933238" y="2497043"/>
            <a:ext cx="252227" cy="252227"/>
          </a:xfrm>
          <a:custGeom>
            <a:avLst/>
            <a:gdLst/>
            <a:ahLst/>
            <a:cxnLst/>
            <a:rect l="l" t="t" r="r" b="b"/>
            <a:pathLst>
              <a:path w="252227" h="252227">
                <a:moveTo>
                  <a:pt x="86703" y="11823"/>
                </a:moveTo>
                <a:cubicBezTo>
                  <a:pt x="86703" y="5271"/>
                  <a:pt x="81432" y="0"/>
                  <a:pt x="74880" y="0"/>
                </a:cubicBezTo>
                <a:cubicBezTo>
                  <a:pt x="68328" y="0"/>
                  <a:pt x="63057" y="5271"/>
                  <a:pt x="63057" y="11823"/>
                </a:cubicBezTo>
                <a:lnTo>
                  <a:pt x="63057" y="31528"/>
                </a:lnTo>
                <a:cubicBezTo>
                  <a:pt x="45667" y="31528"/>
                  <a:pt x="31528" y="45667"/>
                  <a:pt x="31528" y="63057"/>
                </a:cubicBezTo>
                <a:lnTo>
                  <a:pt x="11823" y="63057"/>
                </a:lnTo>
                <a:cubicBezTo>
                  <a:pt x="5271" y="63057"/>
                  <a:pt x="0" y="68328"/>
                  <a:pt x="0" y="74880"/>
                </a:cubicBezTo>
                <a:cubicBezTo>
                  <a:pt x="0" y="81432"/>
                  <a:pt x="5271" y="86703"/>
                  <a:pt x="11823" y="86703"/>
                </a:cubicBezTo>
                <a:lnTo>
                  <a:pt x="31528" y="86703"/>
                </a:lnTo>
                <a:lnTo>
                  <a:pt x="31528" y="114290"/>
                </a:lnTo>
                <a:lnTo>
                  <a:pt x="11823" y="114290"/>
                </a:lnTo>
                <a:cubicBezTo>
                  <a:pt x="5271" y="114290"/>
                  <a:pt x="0" y="119561"/>
                  <a:pt x="0" y="126113"/>
                </a:cubicBezTo>
                <a:cubicBezTo>
                  <a:pt x="0" y="132665"/>
                  <a:pt x="5271" y="137936"/>
                  <a:pt x="11823" y="137936"/>
                </a:cubicBezTo>
                <a:lnTo>
                  <a:pt x="31528" y="137936"/>
                </a:lnTo>
                <a:lnTo>
                  <a:pt x="31528" y="165524"/>
                </a:lnTo>
                <a:lnTo>
                  <a:pt x="11823" y="165524"/>
                </a:lnTo>
                <a:cubicBezTo>
                  <a:pt x="5271" y="165524"/>
                  <a:pt x="0" y="170795"/>
                  <a:pt x="0" y="177347"/>
                </a:cubicBezTo>
                <a:cubicBezTo>
                  <a:pt x="0" y="183899"/>
                  <a:pt x="5271" y="189170"/>
                  <a:pt x="11823" y="189170"/>
                </a:cubicBezTo>
                <a:lnTo>
                  <a:pt x="31528" y="189170"/>
                </a:lnTo>
                <a:cubicBezTo>
                  <a:pt x="31528" y="206560"/>
                  <a:pt x="45667" y="220698"/>
                  <a:pt x="63057" y="220698"/>
                </a:cubicBezTo>
                <a:lnTo>
                  <a:pt x="63057" y="240403"/>
                </a:lnTo>
                <a:cubicBezTo>
                  <a:pt x="63057" y="246955"/>
                  <a:pt x="68328" y="252227"/>
                  <a:pt x="74880" y="252227"/>
                </a:cubicBezTo>
                <a:cubicBezTo>
                  <a:pt x="81432" y="252227"/>
                  <a:pt x="86703" y="246955"/>
                  <a:pt x="86703" y="240403"/>
                </a:cubicBezTo>
                <a:lnTo>
                  <a:pt x="86703" y="220698"/>
                </a:lnTo>
                <a:lnTo>
                  <a:pt x="114290" y="220698"/>
                </a:lnTo>
                <a:lnTo>
                  <a:pt x="114290" y="240403"/>
                </a:lnTo>
                <a:cubicBezTo>
                  <a:pt x="114290" y="246955"/>
                  <a:pt x="119561" y="252227"/>
                  <a:pt x="126113" y="252227"/>
                </a:cubicBezTo>
                <a:cubicBezTo>
                  <a:pt x="132665" y="252227"/>
                  <a:pt x="137936" y="246955"/>
                  <a:pt x="137936" y="240403"/>
                </a:cubicBezTo>
                <a:lnTo>
                  <a:pt x="137936" y="220698"/>
                </a:lnTo>
                <a:lnTo>
                  <a:pt x="165524" y="220698"/>
                </a:lnTo>
                <a:lnTo>
                  <a:pt x="165524" y="240403"/>
                </a:lnTo>
                <a:cubicBezTo>
                  <a:pt x="165524" y="246955"/>
                  <a:pt x="170795" y="252227"/>
                  <a:pt x="177347" y="252227"/>
                </a:cubicBezTo>
                <a:cubicBezTo>
                  <a:pt x="183899" y="252227"/>
                  <a:pt x="189170" y="246955"/>
                  <a:pt x="189170" y="240403"/>
                </a:cubicBezTo>
                <a:lnTo>
                  <a:pt x="189170" y="220698"/>
                </a:lnTo>
                <a:cubicBezTo>
                  <a:pt x="206560" y="220698"/>
                  <a:pt x="220698" y="206560"/>
                  <a:pt x="220698" y="189170"/>
                </a:cubicBezTo>
                <a:lnTo>
                  <a:pt x="240403" y="189170"/>
                </a:lnTo>
                <a:cubicBezTo>
                  <a:pt x="246955" y="189170"/>
                  <a:pt x="252227" y="183899"/>
                  <a:pt x="252227" y="177347"/>
                </a:cubicBezTo>
                <a:cubicBezTo>
                  <a:pt x="252227" y="170795"/>
                  <a:pt x="246955" y="165524"/>
                  <a:pt x="240403" y="165524"/>
                </a:cubicBezTo>
                <a:lnTo>
                  <a:pt x="220698" y="165524"/>
                </a:lnTo>
                <a:lnTo>
                  <a:pt x="220698" y="137936"/>
                </a:lnTo>
                <a:lnTo>
                  <a:pt x="240403" y="137936"/>
                </a:lnTo>
                <a:cubicBezTo>
                  <a:pt x="246955" y="137936"/>
                  <a:pt x="252227" y="132665"/>
                  <a:pt x="252227" y="126113"/>
                </a:cubicBezTo>
                <a:cubicBezTo>
                  <a:pt x="252227" y="119561"/>
                  <a:pt x="246955" y="114290"/>
                  <a:pt x="240403" y="114290"/>
                </a:cubicBezTo>
                <a:lnTo>
                  <a:pt x="220698" y="114290"/>
                </a:lnTo>
                <a:lnTo>
                  <a:pt x="220698" y="86703"/>
                </a:lnTo>
                <a:lnTo>
                  <a:pt x="240403" y="86703"/>
                </a:lnTo>
                <a:cubicBezTo>
                  <a:pt x="246955" y="86703"/>
                  <a:pt x="252227" y="81432"/>
                  <a:pt x="252227" y="74880"/>
                </a:cubicBezTo>
                <a:cubicBezTo>
                  <a:pt x="252227" y="68328"/>
                  <a:pt x="246955" y="63057"/>
                  <a:pt x="240403" y="63057"/>
                </a:cubicBezTo>
                <a:lnTo>
                  <a:pt x="220698" y="63057"/>
                </a:lnTo>
                <a:cubicBezTo>
                  <a:pt x="220698" y="45667"/>
                  <a:pt x="206560" y="31528"/>
                  <a:pt x="189170" y="31528"/>
                </a:cubicBezTo>
                <a:lnTo>
                  <a:pt x="189170" y="11823"/>
                </a:lnTo>
                <a:cubicBezTo>
                  <a:pt x="189170" y="5271"/>
                  <a:pt x="183899" y="0"/>
                  <a:pt x="177347" y="0"/>
                </a:cubicBezTo>
                <a:cubicBezTo>
                  <a:pt x="170795" y="0"/>
                  <a:pt x="165524" y="5271"/>
                  <a:pt x="165524" y="11823"/>
                </a:cubicBezTo>
                <a:lnTo>
                  <a:pt x="165524" y="31528"/>
                </a:lnTo>
                <a:lnTo>
                  <a:pt x="137936" y="31528"/>
                </a:lnTo>
                <a:lnTo>
                  <a:pt x="137936" y="11823"/>
                </a:lnTo>
                <a:cubicBezTo>
                  <a:pt x="137936" y="5271"/>
                  <a:pt x="132665" y="0"/>
                  <a:pt x="126113" y="0"/>
                </a:cubicBezTo>
                <a:cubicBezTo>
                  <a:pt x="119561" y="0"/>
                  <a:pt x="114290" y="5271"/>
                  <a:pt x="114290" y="11823"/>
                </a:cubicBezTo>
                <a:lnTo>
                  <a:pt x="114290" y="31528"/>
                </a:lnTo>
                <a:lnTo>
                  <a:pt x="86703" y="31528"/>
                </a:lnTo>
                <a:lnTo>
                  <a:pt x="86703" y="11823"/>
                </a:lnTo>
                <a:close/>
                <a:moveTo>
                  <a:pt x="78821" y="63057"/>
                </a:moveTo>
                <a:lnTo>
                  <a:pt x="173406" y="63057"/>
                </a:lnTo>
                <a:cubicBezTo>
                  <a:pt x="182125" y="63057"/>
                  <a:pt x="189170" y="70101"/>
                  <a:pt x="189170" y="78821"/>
                </a:cubicBezTo>
                <a:lnTo>
                  <a:pt x="189170" y="173406"/>
                </a:lnTo>
                <a:cubicBezTo>
                  <a:pt x="189170" y="182125"/>
                  <a:pt x="182125" y="189170"/>
                  <a:pt x="173406" y="189170"/>
                </a:cubicBezTo>
                <a:lnTo>
                  <a:pt x="78821" y="189170"/>
                </a:lnTo>
                <a:cubicBezTo>
                  <a:pt x="70101" y="189170"/>
                  <a:pt x="63057" y="182125"/>
                  <a:pt x="63057" y="173406"/>
                </a:cubicBezTo>
                <a:lnTo>
                  <a:pt x="63057" y="78821"/>
                </a:lnTo>
                <a:cubicBezTo>
                  <a:pt x="63057" y="70101"/>
                  <a:pt x="70101" y="63057"/>
                  <a:pt x="78821" y="63057"/>
                </a:cubicBezTo>
                <a:close/>
                <a:moveTo>
                  <a:pt x="86703" y="86703"/>
                </a:moveTo>
                <a:lnTo>
                  <a:pt x="86703" y="165524"/>
                </a:lnTo>
                <a:lnTo>
                  <a:pt x="165524" y="165524"/>
                </a:lnTo>
                <a:lnTo>
                  <a:pt x="165524" y="86703"/>
                </a:lnTo>
                <a:lnTo>
                  <a:pt x="86703" y="86703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513359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技术可行性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6680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6680" y="3531171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Vue3作为主流前端框架，具备完善的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响应式机制、组件化开发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能力，搭配Vite构建工具实现高效开发与快速热更新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6680" y="4666191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6680" y="5069753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Express轻量且高效，适合开发中小型API服务。SQLite作为轻量级数据库，与Node.js生态兼容性良好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6680" y="6204773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开发难度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6680" y="6608335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系统无复杂算法或高并发场景，开发难度适中，单人或小型团队即可完成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56680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756680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715612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4018284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4320956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4623628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492629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5670368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5670368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5922594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6146445" y="2497043"/>
            <a:ext cx="157642" cy="252227"/>
          </a:xfrm>
          <a:custGeom>
            <a:avLst/>
            <a:gdLst/>
            <a:ahLst/>
            <a:cxnLst/>
            <a:rect l="l" t="t" r="r" b="b"/>
            <a:pathLst>
              <a:path w="157642" h="252227">
                <a:moveTo>
                  <a:pt x="66998" y="11823"/>
                </a:moveTo>
                <a:cubicBezTo>
                  <a:pt x="66998" y="5271"/>
                  <a:pt x="72269" y="0"/>
                  <a:pt x="78821" y="0"/>
                </a:cubicBezTo>
                <a:cubicBezTo>
                  <a:pt x="85373" y="0"/>
                  <a:pt x="90644" y="5271"/>
                  <a:pt x="90644" y="11823"/>
                </a:cubicBezTo>
                <a:lnTo>
                  <a:pt x="90644" y="31528"/>
                </a:lnTo>
                <a:lnTo>
                  <a:pt x="118231" y="31528"/>
                </a:lnTo>
                <a:cubicBezTo>
                  <a:pt x="126951" y="31528"/>
                  <a:pt x="133995" y="38573"/>
                  <a:pt x="133995" y="47292"/>
                </a:cubicBezTo>
                <a:cubicBezTo>
                  <a:pt x="133995" y="56012"/>
                  <a:pt x="126951" y="63057"/>
                  <a:pt x="118231" y="63057"/>
                </a:cubicBezTo>
                <a:lnTo>
                  <a:pt x="61628" y="63057"/>
                </a:lnTo>
                <a:cubicBezTo>
                  <a:pt x="49362" y="63057"/>
                  <a:pt x="39410" y="73008"/>
                  <a:pt x="39410" y="85274"/>
                </a:cubicBezTo>
                <a:cubicBezTo>
                  <a:pt x="39410" y="96358"/>
                  <a:pt x="47539" y="105718"/>
                  <a:pt x="58475" y="107295"/>
                </a:cubicBezTo>
                <a:lnTo>
                  <a:pt x="103600" y="113748"/>
                </a:lnTo>
                <a:cubicBezTo>
                  <a:pt x="130104" y="117542"/>
                  <a:pt x="149760" y="140202"/>
                  <a:pt x="149760" y="166952"/>
                </a:cubicBezTo>
                <a:cubicBezTo>
                  <a:pt x="149760" y="196658"/>
                  <a:pt x="125670" y="220698"/>
                  <a:pt x="96014" y="220698"/>
                </a:cubicBezTo>
                <a:lnTo>
                  <a:pt x="90644" y="220698"/>
                </a:lnTo>
                <a:lnTo>
                  <a:pt x="90644" y="240403"/>
                </a:lnTo>
                <a:cubicBezTo>
                  <a:pt x="90644" y="246955"/>
                  <a:pt x="85373" y="252227"/>
                  <a:pt x="78821" y="252227"/>
                </a:cubicBezTo>
                <a:cubicBezTo>
                  <a:pt x="72269" y="252227"/>
                  <a:pt x="66998" y="246955"/>
                  <a:pt x="66998" y="240403"/>
                </a:cubicBezTo>
                <a:lnTo>
                  <a:pt x="66998" y="220698"/>
                </a:lnTo>
                <a:lnTo>
                  <a:pt x="31528" y="220698"/>
                </a:lnTo>
                <a:cubicBezTo>
                  <a:pt x="22809" y="220698"/>
                  <a:pt x="15764" y="213654"/>
                  <a:pt x="15764" y="204934"/>
                </a:cubicBezTo>
                <a:cubicBezTo>
                  <a:pt x="15764" y="196215"/>
                  <a:pt x="22809" y="189170"/>
                  <a:pt x="31528" y="189170"/>
                </a:cubicBezTo>
                <a:lnTo>
                  <a:pt x="96014" y="189170"/>
                </a:lnTo>
                <a:cubicBezTo>
                  <a:pt x="108280" y="189170"/>
                  <a:pt x="118231" y="179219"/>
                  <a:pt x="118231" y="166952"/>
                </a:cubicBezTo>
                <a:cubicBezTo>
                  <a:pt x="118231" y="155868"/>
                  <a:pt x="110103" y="146508"/>
                  <a:pt x="99166" y="144932"/>
                </a:cubicBezTo>
                <a:lnTo>
                  <a:pt x="54042" y="138478"/>
                </a:lnTo>
                <a:cubicBezTo>
                  <a:pt x="27538" y="134734"/>
                  <a:pt x="7882" y="112024"/>
                  <a:pt x="7882" y="85274"/>
                </a:cubicBezTo>
                <a:cubicBezTo>
                  <a:pt x="7882" y="55618"/>
                  <a:pt x="31972" y="31528"/>
                  <a:pt x="61628" y="31528"/>
                </a:cubicBezTo>
                <a:lnTo>
                  <a:pt x="66998" y="31528"/>
                </a:lnTo>
                <a:lnTo>
                  <a:pt x="66998" y="11823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6679274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经济可行性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922594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开发成本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922594" y="3531171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所有核心技术（Vue3、Node.js、Express、SQLite）均为开源免费，无需支付软件授权费用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922594" y="4338296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维护成本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922594" y="4741859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系统功能简洁，后期维护主要涉及bug修复、少量功能迭代，长期维护成本几乎可忽略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922594" y="5548984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应用价值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922594" y="5952546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为用户提供免费的个人收支管理解决方案，替代部分收费记账软件的核心功能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922594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5922594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881527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918419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9486870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9789542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10092214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10836282" y="2043035"/>
            <a:ext cx="4918417" cy="6192161"/>
          </a:xfrm>
          <a:custGeom>
            <a:avLst/>
            <a:gdLst/>
            <a:ahLst/>
            <a:cxnLst/>
            <a:rect l="l" t="t" r="r" b="b"/>
            <a:pathLst>
              <a:path w="4918417" h="6192161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6091285"/>
                </a:lnTo>
                <a:cubicBezTo>
                  <a:pt x="4918417" y="6146997"/>
                  <a:pt x="4873253" y="6192161"/>
                  <a:pt x="4817541" y="6192161"/>
                </a:cubicBezTo>
                <a:lnTo>
                  <a:pt x="100877" y="6192161"/>
                </a:lnTo>
                <a:cubicBezTo>
                  <a:pt x="45164" y="6192161"/>
                  <a:pt x="0" y="6146997"/>
                  <a:pt x="0" y="6091285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10836282" y="2043035"/>
            <a:ext cx="4918417" cy="50445"/>
          </a:xfrm>
          <a:custGeom>
            <a:avLst/>
            <a:gdLst/>
            <a:ahLst/>
            <a:cxnLst/>
            <a:rect l="l" t="t" r="r" b="b"/>
            <a:pathLst>
              <a:path w="4918417" h="50445">
                <a:moveTo>
                  <a:pt x="50445" y="0"/>
                </a:moveTo>
                <a:lnTo>
                  <a:pt x="4867972" y="0"/>
                </a:lnTo>
                <a:cubicBezTo>
                  <a:pt x="4895832" y="0"/>
                  <a:pt x="4918417" y="22585"/>
                  <a:pt x="4918417" y="50445"/>
                </a:cubicBezTo>
                <a:lnTo>
                  <a:pt x="4918417" y="50445"/>
                </a:lnTo>
                <a:lnTo>
                  <a:pt x="0" y="50445"/>
                </a:ln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11088509" y="2320484"/>
            <a:ext cx="605344" cy="605344"/>
          </a:xfrm>
          <a:custGeom>
            <a:avLst/>
            <a:gdLst/>
            <a:ahLst/>
            <a:cxnLst/>
            <a:rect l="l" t="t" r="r" b="b"/>
            <a:pathLst>
              <a:path w="605344" h="605344">
                <a:moveTo>
                  <a:pt x="100893" y="0"/>
                </a:moveTo>
                <a:lnTo>
                  <a:pt x="504451" y="0"/>
                </a:lnTo>
                <a:cubicBezTo>
                  <a:pt x="560173" y="0"/>
                  <a:pt x="605344" y="45171"/>
                  <a:pt x="605344" y="100893"/>
                </a:cubicBezTo>
                <a:lnTo>
                  <a:pt x="605344" y="504451"/>
                </a:lnTo>
                <a:cubicBezTo>
                  <a:pt x="605344" y="560173"/>
                  <a:pt x="560173" y="605344"/>
                  <a:pt x="504451" y="605344"/>
                </a:cubicBezTo>
                <a:lnTo>
                  <a:pt x="100893" y="605344"/>
                </a:lnTo>
                <a:cubicBezTo>
                  <a:pt x="45171" y="605344"/>
                  <a:pt x="0" y="560173"/>
                  <a:pt x="0" y="504451"/>
                </a:cubicBezTo>
                <a:lnTo>
                  <a:pt x="0" y="100893"/>
                </a:lnTo>
                <a:cubicBezTo>
                  <a:pt x="0" y="45208"/>
                  <a:pt x="45208" y="0"/>
                  <a:pt x="10089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1280832" y="2497043"/>
            <a:ext cx="220698" cy="252227"/>
          </a:xfrm>
          <a:custGeom>
            <a:avLst/>
            <a:gdLst/>
            <a:ahLst/>
            <a:cxnLst/>
            <a:rect l="l" t="t" r="r" b="b"/>
            <a:pathLst>
              <a:path w="220698" h="252227">
                <a:moveTo>
                  <a:pt x="38080" y="1232"/>
                </a:moveTo>
                <a:cubicBezTo>
                  <a:pt x="42071" y="-788"/>
                  <a:pt x="46898" y="-345"/>
                  <a:pt x="50445" y="2365"/>
                </a:cubicBezTo>
                <a:lnTo>
                  <a:pt x="208087" y="120547"/>
                </a:lnTo>
                <a:cubicBezTo>
                  <a:pt x="212176" y="123601"/>
                  <a:pt x="213801" y="128921"/>
                  <a:pt x="212225" y="133749"/>
                </a:cubicBezTo>
                <a:cubicBezTo>
                  <a:pt x="210649" y="138577"/>
                  <a:pt x="206116" y="141828"/>
                  <a:pt x="200993" y="141828"/>
                </a:cubicBezTo>
                <a:lnTo>
                  <a:pt x="125965" y="141828"/>
                </a:lnTo>
                <a:lnTo>
                  <a:pt x="169760" y="229369"/>
                </a:lnTo>
                <a:cubicBezTo>
                  <a:pt x="173652" y="237152"/>
                  <a:pt x="170499" y="246611"/>
                  <a:pt x="162716" y="250502"/>
                </a:cubicBezTo>
                <a:cubicBezTo>
                  <a:pt x="154932" y="254394"/>
                  <a:pt x="145474" y="251241"/>
                  <a:pt x="141582" y="243458"/>
                </a:cubicBezTo>
                <a:lnTo>
                  <a:pt x="97787" y="155917"/>
                </a:lnTo>
                <a:lnTo>
                  <a:pt x="52810" y="215920"/>
                </a:lnTo>
                <a:cubicBezTo>
                  <a:pt x="49756" y="220009"/>
                  <a:pt x="44435" y="221634"/>
                  <a:pt x="39607" y="220058"/>
                </a:cubicBezTo>
                <a:cubicBezTo>
                  <a:pt x="34780" y="218481"/>
                  <a:pt x="31528" y="213949"/>
                  <a:pt x="31528" y="208875"/>
                </a:cubicBezTo>
                <a:lnTo>
                  <a:pt x="31528" y="11823"/>
                </a:lnTo>
                <a:cubicBezTo>
                  <a:pt x="31528" y="7340"/>
                  <a:pt x="34041" y="3251"/>
                  <a:pt x="38080" y="123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11845189" y="2446597"/>
            <a:ext cx="1387246" cy="353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8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操作可行性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1088509" y="3127609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用户操作逻辑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88509" y="3531171"/>
            <a:ext cx="4514855" cy="98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核心流程（记录收支、查询账单、查看统计）步骤简洁，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无需专业财务知识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，界面布局清晰，关键功能入口直观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88509" y="4666191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适配场景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88509" y="5069753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支持电脑端与移动端浏览器访问，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响应式设计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可适配不同屏幕尺寸，无需安装额外软件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88509" y="5876878"/>
            <a:ext cx="4514855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学习成本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88509" y="6280441"/>
            <a:ext cx="4514855" cy="655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系统无复杂功能模块，界面交互符合大众使用习惯，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新用户无需专门培训</a:t>
            </a: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即可快速上手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1088509" y="7472211"/>
            <a:ext cx="4413964" cy="12611"/>
          </a:xfrm>
          <a:custGeom>
            <a:avLst/>
            <a:gdLst/>
            <a:ahLst/>
            <a:cxnLst/>
            <a:rect l="l" t="t" r="r" b="b"/>
            <a:pathLst>
              <a:path w="4413964" h="12611">
                <a:moveTo>
                  <a:pt x="0" y="0"/>
                </a:moveTo>
                <a:lnTo>
                  <a:pt x="4413964" y="0"/>
                </a:lnTo>
                <a:lnTo>
                  <a:pt x="4413964" y="12611"/>
                </a:lnTo>
                <a:lnTo>
                  <a:pt x="0" y="12611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11088509" y="7680298"/>
            <a:ext cx="1109797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可行性评级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4047441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14350113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14652785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Shape 56"/>
          <p:cNvSpPr/>
          <p:nvPr/>
        </p:nvSpPr>
        <p:spPr>
          <a:xfrm>
            <a:off x="14955457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9" name="Shape 57"/>
          <p:cNvSpPr/>
          <p:nvPr/>
        </p:nvSpPr>
        <p:spPr>
          <a:xfrm>
            <a:off x="15258129" y="7730743"/>
            <a:ext cx="227004" cy="201781"/>
          </a:xfrm>
          <a:custGeom>
            <a:avLst/>
            <a:gdLst/>
            <a:ahLst/>
            <a:cxnLst/>
            <a:rect l="l" t="t" r="r" b="b"/>
            <a:pathLst>
              <a:path w="227004" h="201781">
                <a:moveTo>
                  <a:pt x="121975" y="-7449"/>
                </a:moveTo>
                <a:cubicBezTo>
                  <a:pt x="120359" y="-10601"/>
                  <a:pt x="117088" y="-12611"/>
                  <a:pt x="113541" y="-12611"/>
                </a:cubicBezTo>
                <a:cubicBezTo>
                  <a:pt x="109994" y="-12611"/>
                  <a:pt x="106723" y="-10601"/>
                  <a:pt x="105108" y="-7449"/>
                </a:cubicBezTo>
                <a:lnTo>
                  <a:pt x="76101" y="49381"/>
                </a:lnTo>
                <a:lnTo>
                  <a:pt x="13084" y="59391"/>
                </a:lnTo>
                <a:cubicBezTo>
                  <a:pt x="9577" y="59943"/>
                  <a:pt x="6660" y="62426"/>
                  <a:pt x="5557" y="65815"/>
                </a:cubicBezTo>
                <a:cubicBezTo>
                  <a:pt x="4453" y="69205"/>
                  <a:pt x="5360" y="72909"/>
                  <a:pt x="7843" y="75431"/>
                </a:cubicBezTo>
                <a:lnTo>
                  <a:pt x="52928" y="120556"/>
                </a:lnTo>
                <a:lnTo>
                  <a:pt x="42997" y="183574"/>
                </a:lnTo>
                <a:cubicBezTo>
                  <a:pt x="42445" y="187081"/>
                  <a:pt x="43903" y="190628"/>
                  <a:pt x="46780" y="192717"/>
                </a:cubicBezTo>
                <a:cubicBezTo>
                  <a:pt x="49657" y="194806"/>
                  <a:pt x="53440" y="195121"/>
                  <a:pt x="56633" y="193505"/>
                </a:cubicBezTo>
                <a:lnTo>
                  <a:pt x="113541" y="164578"/>
                </a:lnTo>
                <a:lnTo>
                  <a:pt x="170411" y="193505"/>
                </a:lnTo>
                <a:cubicBezTo>
                  <a:pt x="173563" y="195121"/>
                  <a:pt x="177386" y="194806"/>
                  <a:pt x="180263" y="192717"/>
                </a:cubicBezTo>
                <a:cubicBezTo>
                  <a:pt x="183140" y="190628"/>
                  <a:pt x="184598" y="187121"/>
                  <a:pt x="184047" y="183574"/>
                </a:cubicBezTo>
                <a:lnTo>
                  <a:pt x="174076" y="120556"/>
                </a:lnTo>
                <a:lnTo>
                  <a:pt x="219161" y="75431"/>
                </a:lnTo>
                <a:cubicBezTo>
                  <a:pt x="221683" y="72909"/>
                  <a:pt x="222551" y="69205"/>
                  <a:pt x="221447" y="65815"/>
                </a:cubicBezTo>
                <a:cubicBezTo>
                  <a:pt x="220344" y="62426"/>
                  <a:pt x="217467" y="59943"/>
                  <a:pt x="213920" y="59391"/>
                </a:cubicBezTo>
                <a:lnTo>
                  <a:pt x="150942" y="49381"/>
                </a:lnTo>
                <a:lnTo>
                  <a:pt x="121975" y="-744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Shape 58"/>
          <p:cNvSpPr/>
          <p:nvPr/>
        </p:nvSpPr>
        <p:spPr>
          <a:xfrm>
            <a:off x="529676" y="8436978"/>
            <a:ext cx="15221871" cy="706234"/>
          </a:xfrm>
          <a:custGeom>
            <a:avLst/>
            <a:gdLst/>
            <a:ahLst/>
            <a:cxnLst/>
            <a:rect l="l" t="t" r="r" b="b"/>
            <a:pathLst>
              <a:path w="15221871" h="706234">
                <a:moveTo>
                  <a:pt x="50445" y="0"/>
                </a:moveTo>
                <a:lnTo>
                  <a:pt x="15120979" y="0"/>
                </a:lnTo>
                <a:cubicBezTo>
                  <a:pt x="15176700" y="0"/>
                  <a:pt x="15221871" y="45171"/>
                  <a:pt x="15221871" y="100893"/>
                </a:cubicBezTo>
                <a:lnTo>
                  <a:pt x="15221871" y="605342"/>
                </a:lnTo>
                <a:cubicBezTo>
                  <a:pt x="15221871" y="661063"/>
                  <a:pt x="15176700" y="706234"/>
                  <a:pt x="15120979" y="706234"/>
                </a:cubicBezTo>
                <a:lnTo>
                  <a:pt x="50445" y="706234"/>
                </a:lnTo>
                <a:cubicBezTo>
                  <a:pt x="22585" y="706234"/>
                  <a:pt x="0" y="683649"/>
                  <a:pt x="0" y="655789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Shape 59"/>
          <p:cNvSpPr/>
          <p:nvPr/>
        </p:nvSpPr>
        <p:spPr>
          <a:xfrm>
            <a:off x="529676" y="8436978"/>
            <a:ext cx="50445" cy="706234"/>
          </a:xfrm>
          <a:custGeom>
            <a:avLst/>
            <a:gdLst/>
            <a:ahLst/>
            <a:cxnLst/>
            <a:rect l="l" t="t" r="r" b="b"/>
            <a:pathLst>
              <a:path w="50445" h="706234">
                <a:moveTo>
                  <a:pt x="50445" y="0"/>
                </a:moveTo>
                <a:lnTo>
                  <a:pt x="50445" y="0"/>
                </a:lnTo>
                <a:lnTo>
                  <a:pt x="50445" y="706234"/>
                </a:lnTo>
                <a:lnTo>
                  <a:pt x="50445" y="706234"/>
                </a:lnTo>
                <a:cubicBezTo>
                  <a:pt x="22585" y="706234"/>
                  <a:pt x="0" y="683649"/>
                  <a:pt x="0" y="655789"/>
                </a:cubicBezTo>
                <a:lnTo>
                  <a:pt x="0" y="50445"/>
                </a:lnTo>
                <a:cubicBezTo>
                  <a:pt x="0" y="22585"/>
                  <a:pt x="22585" y="0"/>
                  <a:pt x="5044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Shape 60"/>
          <p:cNvSpPr/>
          <p:nvPr/>
        </p:nvSpPr>
        <p:spPr>
          <a:xfrm>
            <a:off x="788208" y="8663981"/>
            <a:ext cx="252227" cy="252227"/>
          </a:xfrm>
          <a:custGeom>
            <a:avLst/>
            <a:gdLst/>
            <a:ahLst/>
            <a:cxnLst/>
            <a:rect l="l" t="t" r="r" b="b"/>
            <a:pathLst>
              <a:path w="252227" h="252227">
                <a:moveTo>
                  <a:pt x="126113" y="252227"/>
                </a:moveTo>
                <a:cubicBezTo>
                  <a:pt x="195717" y="252227"/>
                  <a:pt x="252227" y="195717"/>
                  <a:pt x="252227" y="126113"/>
                </a:cubicBezTo>
                <a:cubicBezTo>
                  <a:pt x="252227" y="56509"/>
                  <a:pt x="195717" y="0"/>
                  <a:pt x="126113" y="0"/>
                </a:cubicBezTo>
                <a:cubicBezTo>
                  <a:pt x="56509" y="0"/>
                  <a:pt x="0" y="56509"/>
                  <a:pt x="0" y="126113"/>
                </a:cubicBezTo>
                <a:cubicBezTo>
                  <a:pt x="0" y="195717"/>
                  <a:pt x="56509" y="252227"/>
                  <a:pt x="126113" y="252227"/>
                </a:cubicBezTo>
                <a:close/>
                <a:moveTo>
                  <a:pt x="167691" y="104782"/>
                </a:moveTo>
                <a:lnTo>
                  <a:pt x="128281" y="167839"/>
                </a:lnTo>
                <a:cubicBezTo>
                  <a:pt x="126212" y="171140"/>
                  <a:pt x="122665" y="173209"/>
                  <a:pt x="118773" y="173406"/>
                </a:cubicBezTo>
                <a:cubicBezTo>
                  <a:pt x="114881" y="173603"/>
                  <a:pt x="111137" y="171829"/>
                  <a:pt x="108822" y="168676"/>
                </a:cubicBezTo>
                <a:lnTo>
                  <a:pt x="85176" y="137148"/>
                </a:lnTo>
                <a:cubicBezTo>
                  <a:pt x="81235" y="131926"/>
                  <a:pt x="82318" y="124537"/>
                  <a:pt x="87540" y="120596"/>
                </a:cubicBezTo>
                <a:cubicBezTo>
                  <a:pt x="92762" y="116655"/>
                  <a:pt x="100152" y="117739"/>
                  <a:pt x="104093" y="122960"/>
                </a:cubicBezTo>
                <a:lnTo>
                  <a:pt x="117394" y="140695"/>
                </a:lnTo>
                <a:lnTo>
                  <a:pt x="147641" y="92270"/>
                </a:lnTo>
                <a:cubicBezTo>
                  <a:pt x="151090" y="86752"/>
                  <a:pt x="158381" y="85028"/>
                  <a:pt x="163947" y="88526"/>
                </a:cubicBezTo>
                <a:cubicBezTo>
                  <a:pt x="169514" y="92023"/>
                  <a:pt x="171189" y="99265"/>
                  <a:pt x="167691" y="10483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61"/>
          <p:cNvSpPr/>
          <p:nvPr/>
        </p:nvSpPr>
        <p:spPr>
          <a:xfrm>
            <a:off x="1223299" y="8638759"/>
            <a:ext cx="12207764" cy="302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9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综合评估：</a:t>
            </a:r>
            <a:r>
              <a:rPr lang="en-US" sz="1589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项目在技术、经济、操作三个维度均具备</a:t>
            </a:r>
            <a:r>
              <a:rPr lang="en-US" sz="158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高度可行性</a:t>
            </a:r>
            <a:r>
              <a:rPr lang="en-US" sz="1589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，技术栈成熟稳定，开发成本低廉，操作简便易用，适合快速开发与部署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edrawcloudpublicus.s3.amazonaws.com/76fbb7bb9ad7c934847598dc9a48a14f8f7bea2c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10257" b="1025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4FD1C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14350" y="2851150"/>
            <a:ext cx="2273300" cy="673100"/>
          </a:xfrm>
          <a:custGeom>
            <a:avLst/>
            <a:gdLst/>
            <a:ahLst/>
            <a:cxnLst/>
            <a:rect l="l" t="t" r="r" b="b"/>
            <a:pathLst>
              <a:path w="2273300" h="673100">
                <a:moveTo>
                  <a:pt x="101598" y="0"/>
                </a:moveTo>
                <a:lnTo>
                  <a:pt x="2171702" y="0"/>
                </a:lnTo>
                <a:cubicBezTo>
                  <a:pt x="2227813" y="0"/>
                  <a:pt x="2273300" y="45487"/>
                  <a:pt x="2273300" y="101598"/>
                </a:cubicBezTo>
                <a:lnTo>
                  <a:pt x="2273300" y="571502"/>
                </a:lnTo>
                <a:cubicBezTo>
                  <a:pt x="2273300" y="627613"/>
                  <a:pt x="2227813" y="673100"/>
                  <a:pt x="2171702" y="673100"/>
                </a:cubicBezTo>
                <a:lnTo>
                  <a:pt x="101598" y="673100"/>
                </a:lnTo>
                <a:cubicBezTo>
                  <a:pt x="45487" y="673100"/>
                  <a:pt x="0" y="627613"/>
                  <a:pt x="0" y="57150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270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825500" y="30099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kern="0" spc="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937000"/>
            <a:ext cx="1569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系统设计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384800"/>
            <a:ext cx="2032000" cy="50800"/>
          </a:xfrm>
          <a:custGeom>
            <a:avLst/>
            <a:gdLst/>
            <a:ahLst/>
            <a:cxnLst/>
            <a:rect l="l" t="t" r="r" b="b"/>
            <a:pathLst>
              <a:path w="2032000" h="50800">
                <a:moveTo>
                  <a:pt x="0" y="0"/>
                </a:moveTo>
                <a:lnTo>
                  <a:pt x="2032000" y="0"/>
                </a:lnTo>
                <a:lnTo>
                  <a:pt x="203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8000" y="58420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架构设计、数据库设计与接口规范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159</TotalTime>
  <Words>2325</Words>
  <Application>Microsoft Office PowerPoint</Application>
  <PresentationFormat>自定义</PresentationFormat>
  <Paragraphs>768</Paragraphs>
  <Slides>31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等线</vt:lpstr>
      <vt:lpstr>Roboto Flex</vt:lpstr>
      <vt:lpstr>Source Code Pro</vt:lpstr>
      <vt:lpstr>Calibri</vt:lpstr>
      <vt:lpstr>MiSans</vt:lpstr>
      <vt:lpstr>Arial</vt:lpstr>
      <vt:lpstr>微软雅黑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个人收支管理系统 - 软件工程课程设计汇报</dc:title>
  <dc:subject>个人收支管理系统 - 软件工程课程设计汇报</dc:subject>
  <dc:creator>Kimi</dc:creator>
  <cp:lastModifiedBy>Caesar Aopex</cp:lastModifiedBy>
  <cp:revision>15</cp:revision>
  <dcterms:created xsi:type="dcterms:W3CDTF">2025-12-22T07:15:29Z</dcterms:created>
  <dcterms:modified xsi:type="dcterms:W3CDTF">2025-12-23T15:47:13Z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{"Label":"个人收支管理系统 - 软件工程课程设计汇报","ContentProducer":"001191110108MACG2KBH8F10000","ProduceID":"19b44a5a-bd32-8495-8000-00003518c5f0","ReservedCode1":"","ContentPropagator":"001191110108MACG2KBH8F20000","PropagateID":"19b44a5a-bd32-8495-8000-00003518c5f0","ReservedCode2":""}</vt:lpwstr>
  </property>
</Properties>
</file>